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2" r:id="rId5"/>
    <p:sldId id="261" r:id="rId6"/>
    <p:sldId id="260" r:id="rId7"/>
    <p:sldId id="264" r:id="rId8"/>
    <p:sldId id="263" r:id="rId9"/>
    <p:sldId id="265" r:id="rId10"/>
    <p:sldId id="268" r:id="rId11"/>
    <p:sldId id="269" r:id="rId12"/>
    <p:sldId id="273" r:id="rId13"/>
    <p:sldId id="271" r:id="rId14"/>
    <p:sldId id="266" r:id="rId15"/>
    <p:sldId id="267"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5613" autoAdjust="0"/>
  </p:normalViewPr>
  <p:slideViewPr>
    <p:cSldViewPr>
      <p:cViewPr varScale="1">
        <p:scale>
          <a:sx n="45" d="100"/>
          <a:sy n="45" d="100"/>
        </p:scale>
        <p:origin x="1430"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A3E27-6EF0-4A97-8B57-A7228F9F69A5}" type="datetimeFigureOut">
              <a:rPr lang="en-IE" smtClean="0"/>
              <a:pPr/>
              <a:t>31/03/2020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EC759-974B-40FD-81AB-43DC43C3E419}" type="slidenum">
              <a:rPr lang="en-IE" smtClean="0"/>
              <a:pPr/>
              <a:t>‹#›</a:t>
            </a:fld>
            <a:endParaRPr lang="en-IE"/>
          </a:p>
        </p:txBody>
      </p:sp>
    </p:spTree>
    <p:extLst>
      <p:ext uri="{BB962C8B-B14F-4D97-AF65-F5344CB8AC3E}">
        <p14:creationId xmlns:p14="http://schemas.microsoft.com/office/powerpoint/2010/main" val="307220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presentation</a:t>
            </a:r>
            <a:r>
              <a:rPr lang="en-US" altLang="en-US" baseline="0" dirty="0"/>
              <a:t> is created to accompany the lesson plans and teachers resources on the tide and explaining the tide to children. This lesson should be explored before taking the children to the beach for a seashore safari to understand the tide and how it </a:t>
            </a:r>
            <a:r>
              <a:rPr lang="en-US" altLang="en-US" baseline="0"/>
              <a:t>might effect them.</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10</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Discuss with</a:t>
            </a:r>
            <a:r>
              <a:rPr lang="en-US" altLang="en-US" baseline="0" dirty="0"/>
              <a:t> your students how the tide might affect them or their community. Think of those who use the water, fishermen, sailors. Is there always water at the pier? How might this affect the fishermen? Discuss going to the beach with the students. The tide is something they should be aware of. They do not want to get caught out by a rising tide. </a:t>
            </a:r>
          </a:p>
          <a:p>
            <a:pPr eaLnBrk="1" hangingPunct="1"/>
            <a:r>
              <a:rPr lang="en-US" altLang="en-US" baseline="0" dirty="0"/>
              <a:t>For a biological twist, how have animals and sea creatures adapted to the tide. Discuss drying out and animal adaptations!</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11</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Discuss the</a:t>
            </a:r>
            <a:r>
              <a:rPr lang="en-US" altLang="en-US" baseline="0" dirty="0"/>
              <a:t> time of the tides with your students. Are the tides the same tide every day? Why is this the case? How can we predict the tide. Look back! Discuss all the reasons of how the tide effects us, how might knowing the time of the high and low tide be useful?</a:t>
            </a:r>
          </a:p>
          <a:p>
            <a:pPr eaLnBrk="1" hangingPunct="1"/>
            <a:r>
              <a:rPr lang="en-US" altLang="en-US" baseline="0" dirty="0"/>
              <a:t>The image of Ireland shows the location of all the tide gauges around the country. These are </a:t>
            </a:r>
            <a:r>
              <a:rPr lang="en-US" altLang="en-US" b="1" baseline="0" dirty="0"/>
              <a:t>scientific instruments</a:t>
            </a:r>
            <a:r>
              <a:rPr lang="en-US" altLang="en-US" baseline="0" dirty="0"/>
              <a:t>. The image on the left is an example of a tide table. What information can be seen in the table? What can the students tell from the data? (Date, month, time, water heights, moon phases etc.) How might this data be useful?</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13</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New Moon.</a:t>
            </a:r>
            <a:r>
              <a:rPr lang="en-US" altLang="en-US" baseline="0" dirty="0"/>
              <a:t> First phase of the Lunar cycle. The Sun is behind the moon therefore no light is reflected.</a:t>
            </a:r>
          </a:p>
          <a:p>
            <a:pPr eaLnBrk="1" hangingPunct="1"/>
            <a:r>
              <a:rPr lang="en-US" altLang="en-US" baseline="0" dirty="0"/>
              <a:t>Full Moon. Moon is on the opposite side of the Earth so the entire sunlit part of the Moon is facing us and appears ‘full’.</a:t>
            </a:r>
          </a:p>
          <a:p>
            <a:pPr eaLnBrk="1" hangingPunct="1"/>
            <a:r>
              <a:rPr lang="en-US" altLang="en-US" baseline="0" dirty="0"/>
              <a:t>Half or quarter moon. There are two half moons per lunar cycle. These occur when the Sun, Moon and the Earth are at right angles (90⁰) to each other, the suns light is only reflected off have of the moons surface as a result.</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14</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Discuss with</a:t>
            </a:r>
            <a:r>
              <a:rPr lang="en-US" altLang="en-US" baseline="0" dirty="0"/>
              <a:t> your students the extra pull the new alignment of the planetary objects has. This extra pull creates higher than average high tides and lower than average low tides. Discuss the implication this might have on your students? For example Winkle pickers and seashore foragers prefer very low spring tides. Discuss the change in the environment. More of the shore would be revealed on a low tide, more of the shore would be covered on a high tide. An extra area to discuss here would be the concept of tidal flooding.</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15</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Neap</a:t>
            </a:r>
            <a:r>
              <a:rPr lang="en-IE" baseline="0" dirty="0"/>
              <a:t> tides differ to spring tides based on their tidal range. On these tides the water does not rise or fall as much. This is b</a:t>
            </a:r>
            <a:r>
              <a:rPr lang="en-IE" dirty="0"/>
              <a:t>ecause of this the gravitational pull is weakened. It is weakened</a:t>
            </a:r>
            <a:r>
              <a:rPr lang="en-IE" baseline="0" dirty="0"/>
              <a:t> as the three planetary objects (Earth, Moon &amp; Sun) are no longer in line. Discuss this alignment with your students. Can they notice a difference in the images above when compared to the Spring tide? The result is</a:t>
            </a:r>
            <a:r>
              <a:rPr lang="en-IE" dirty="0"/>
              <a:t> less force exerted on the water. Therefore the tidal range is less.</a:t>
            </a:r>
            <a:endParaRPr lang="en-IE" b="1" dirty="0"/>
          </a:p>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16</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Extra topics that can be explored</a:t>
            </a:r>
            <a:r>
              <a:rPr lang="en-US" altLang="en-US" baseline="0" dirty="0"/>
              <a:t> are, sea level rise, storms and changes in climate? How might this be important if you include high tides? Accompanying lesson plan on coastal flooding.</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2</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3</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To understand the tides students must first understand how the sun, moon and earth are</a:t>
            </a:r>
            <a:r>
              <a:rPr lang="en-US" altLang="en-US" baseline="0" dirty="0"/>
              <a:t> interconnected. Discuss with your students what the Earth, Moon and Sun are. Are they stationary objects? Do they move? Introduce the idea of Orbits. Where are the Earth, Moon and Sun situated in relation to each other? How far from each other are they? Introduce the idea of time and distances. How long will it take for each planetary body to complete an orbit?</a:t>
            </a:r>
          </a:p>
          <a:p>
            <a:pPr eaLnBrk="1" hangingPunct="1"/>
            <a:endParaRPr lang="en-US" altLang="en-US" baseline="0" dirty="0"/>
          </a:p>
          <a:p>
            <a:pPr eaLnBrk="1" hangingPunct="1"/>
            <a:r>
              <a:rPr lang="en-US" altLang="en-US" baseline="0" dirty="0"/>
              <a:t>Earth: The Earth is the third planet from our sun. It is the only known planet to support life. It is known as the blue planet as 70% of the Earth’s surface is made up of our oceans. The Earth orbits the sun. It takes 365 ¼ days to complete one full orbit. The extra ¼ day is the reason we have a leap year every four years! Whilst orbiting the sun the Earth is constantly rotating/spinning on it’s own axis. One full rotation is approximately 24 hours. This gives us our days and nights!</a:t>
            </a:r>
          </a:p>
          <a:p>
            <a:pPr eaLnBrk="1" hangingPunct="1"/>
            <a:r>
              <a:rPr lang="en-US" altLang="en-US" baseline="0" dirty="0"/>
              <a:t>For additional information and quick facts about the solar system visit space facts, a great online resource.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4</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moon is much smaller in mass than the Earth. It rotates the</a:t>
            </a:r>
            <a:r>
              <a:rPr lang="en-US" altLang="en-US" baseline="0" dirty="0"/>
              <a:t> Earth every 28 days. Get the children to draw a picture to demonstrate the three planetary objects discussed, demonstrate their rotations, orbits and the time taken to complete. Begin to discuss the shape of the moon. Is this always the same?</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5</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dirty="0">
                <a:latin typeface="Arial" pitchFamily="34" charset="0"/>
                <a:cs typeface="Arial" pitchFamily="34" charset="0"/>
              </a:rPr>
              <a:t>The shape of the visible portion of the moon changes depending on its location in relation to the sun. Effectively</a:t>
            </a:r>
            <a:r>
              <a:rPr lang="en-IE" baseline="0" dirty="0">
                <a:latin typeface="Arial" pitchFamily="34" charset="0"/>
                <a:cs typeface="Arial" pitchFamily="34" charset="0"/>
              </a:rPr>
              <a:t> t</a:t>
            </a:r>
            <a:r>
              <a:rPr lang="en-IE" dirty="0">
                <a:latin typeface="Arial" pitchFamily="34" charset="0"/>
                <a:cs typeface="Arial" pitchFamily="34" charset="0"/>
              </a:rPr>
              <a:t>he moon acts like a mirror in the sky, reflecting the suns light,</a:t>
            </a:r>
            <a:r>
              <a:rPr lang="en-IE" baseline="0" dirty="0">
                <a:latin typeface="Arial" pitchFamily="34" charset="0"/>
                <a:cs typeface="Arial" pitchFamily="34" charset="0"/>
              </a:rPr>
              <a:t> h</a:t>
            </a:r>
            <a:r>
              <a:rPr lang="en-IE" dirty="0">
                <a:latin typeface="Arial" pitchFamily="34" charset="0"/>
                <a:cs typeface="Arial" pitchFamily="34" charset="0"/>
              </a:rPr>
              <a:t>owever, the position of the sun and the Earth can cast a shadow over the moon. This alters the shape that</a:t>
            </a:r>
            <a:r>
              <a:rPr lang="en-IE" baseline="0" dirty="0">
                <a:latin typeface="Arial" pitchFamily="34" charset="0"/>
                <a:cs typeface="Arial" pitchFamily="34" charset="0"/>
              </a:rPr>
              <a:t> we see and creates what we call the lunar cycle. This can be explored in more detail for senior students. Ask students to draw and label the lunar cycle including the alignment of the Earth, moon and sun and how the lunar phases change with respect to this.</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6</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forces to the students. Each of the three planetary objects, the Sun, Earth and Moon</a:t>
            </a:r>
            <a:r>
              <a:rPr lang="en-US" altLang="en-US" baseline="0" dirty="0"/>
              <a:t> exert a force of gravity. Discuss with your students the different mass of these objects. Are they the same? The difference in mass results in different forces of attraction. The distance each of the objects are from each other also effects the gravitational pull or attraction.</a:t>
            </a:r>
            <a:r>
              <a:rPr lang="en-IE" altLang="en-US" baseline="0" noProof="0" dirty="0"/>
              <a:t> This is like a </a:t>
            </a:r>
            <a:r>
              <a:rPr lang="en-IE" altLang="en-US" baseline="0" noProof="0" dirty="0" err="1"/>
              <a:t>tug’o’war</a:t>
            </a:r>
            <a:r>
              <a:rPr lang="en-IE" altLang="en-US" baseline="0" noProof="0" dirty="0"/>
              <a:t> between the Earth, Moon and Sun. </a:t>
            </a:r>
            <a:endParaRPr lang="en-US" altLang="en-US" dirty="0"/>
          </a:p>
          <a:p>
            <a:pPr eaLnBrk="1" hangingPunct="1"/>
            <a:r>
              <a:rPr lang="en-US" altLang="en-US" dirty="0"/>
              <a:t>For senior students they can compare how the mass of an object effects the gravity. Explore the difference</a:t>
            </a:r>
            <a:r>
              <a:rPr lang="en-US" altLang="en-US" baseline="0" dirty="0"/>
              <a:t> in gravity on the Earth and the Moon. For a historical component explore the scientist Isaac Newton!</a:t>
            </a:r>
          </a:p>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7</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Ask your students do they know what a tide is? Has anyone observed a tide? Has anyone observed different</a:t>
            </a:r>
            <a:r>
              <a:rPr lang="en-US" altLang="en-US" baseline="0" dirty="0"/>
              <a:t> amounts of water at the beach? The water rises and falls during the day and this is what is known as the tide. This occurs because of the forces of attraction between the Earth, Moon and Sun on the Ocean….it’s gravity! Refer back: ask your students how much of our planet is covered with water? </a:t>
            </a:r>
            <a:r>
              <a:rPr lang="en-IE" dirty="0">
                <a:latin typeface="Arial" pitchFamily="34" charset="0"/>
                <a:cs typeface="Arial" pitchFamily="34" charset="0"/>
              </a:rPr>
              <a:t>The Earth is surrounded by water.  Liquids move a lot  more</a:t>
            </a:r>
            <a:r>
              <a:rPr lang="en-IE" baseline="0" dirty="0">
                <a:latin typeface="Arial" pitchFamily="34" charset="0"/>
                <a:cs typeface="Arial" pitchFamily="34" charset="0"/>
              </a:rPr>
              <a:t> easily than solids and so t</a:t>
            </a:r>
            <a:r>
              <a:rPr lang="en-IE" dirty="0">
                <a:latin typeface="Arial" pitchFamily="34" charset="0"/>
                <a:cs typeface="Arial" pitchFamily="34" charset="0"/>
              </a:rPr>
              <a:t>he forces of gravity</a:t>
            </a:r>
            <a:r>
              <a:rPr lang="en-IE" baseline="0" dirty="0">
                <a:latin typeface="Arial" pitchFamily="34" charset="0"/>
                <a:cs typeface="Arial" pitchFamily="34" charset="0"/>
              </a:rPr>
              <a:t> </a:t>
            </a:r>
            <a:r>
              <a:rPr lang="en-IE" dirty="0">
                <a:latin typeface="Arial" pitchFamily="34" charset="0"/>
                <a:cs typeface="Arial" pitchFamily="34" charset="0"/>
              </a:rPr>
              <a:t>act on this water</a:t>
            </a:r>
            <a:r>
              <a:rPr lang="en-IE" baseline="0" dirty="0">
                <a:latin typeface="Arial" pitchFamily="34" charset="0"/>
                <a:cs typeface="Arial" pitchFamily="34" charset="0"/>
              </a:rPr>
              <a:t> creating our tides.</a:t>
            </a:r>
            <a:endParaRPr lang="en-IE" dirty="0">
              <a:latin typeface="Arial" pitchFamily="34" charset="0"/>
              <a:cs typeface="Arial" pitchFamily="34" charset="0"/>
            </a:endParaRPr>
          </a:p>
          <a:p>
            <a:pPr eaLnBrk="1" hangingPunct="1"/>
            <a:r>
              <a:rPr lang="en-US" altLang="en-US" dirty="0"/>
              <a:t>This is a simple explanation of the tide. Next you need to discuss the rise and fall of the tide. What</a:t>
            </a:r>
            <a:r>
              <a:rPr lang="en-US" altLang="en-US" baseline="0" dirty="0"/>
              <a:t> could cause this? Get the children to refer back to the beginning and link the idea of the rotation and orbit of the Earth and Moon.</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8</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Earth is spinning beneath this</a:t>
            </a:r>
            <a:r>
              <a:rPr lang="en-US" altLang="en-US" baseline="0" dirty="0"/>
              <a:t> </a:t>
            </a:r>
            <a:r>
              <a:rPr lang="en-US" altLang="en-US" baseline="0" dirty="0" err="1"/>
              <a:t>buldge</a:t>
            </a:r>
            <a:r>
              <a:rPr lang="en-US" altLang="en-US" baseline="0" dirty="0"/>
              <a:t> of water. As we move away from the moon the water will drop as the gravitational pull lessens. This results in low tide. </a:t>
            </a:r>
          </a:p>
          <a:p>
            <a:pPr eaLnBrk="1" hangingPunct="1"/>
            <a:r>
              <a:rPr lang="en-US" altLang="en-US" baseline="0" dirty="0"/>
              <a:t>For a historical twist explore some of the ancient theories of what causes the tides! Get your students to be creative and create their own myth!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D8FC464-AC78-4541-BB92-1B301226AB54}" type="slidenum">
              <a:rPr lang="en-GB" altLang="en-US" smtClean="0"/>
              <a:pPr/>
              <a:t>9</a:t>
            </a:fld>
            <a:endParaRPr lang="en-GB"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The two types of tide the children need to be aware of are high tide and low tide. These generally occur twice a day with six hour intervals between. The images show the same dock on a low tide and on a high tide.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But what about the Sun! The Sun is bigger than the Moon but further away. Its gravitational force is not as strong as the moon but still contributes the height of the tide. This is a simplified explanation of the tides for children. To explore more complex interactions between the Earth, Moon and Sun and different types of tides as a result. For an in-depth look of further types of tides go to the end of this presentation.</a:t>
            </a:r>
            <a:endParaRPr lang="en-US" altLang="en-US" dirty="0"/>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367790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140480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47437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142438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193275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1596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308674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413873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145591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319732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71033-24F5-4D46-A2BD-651C1D67DA19}" type="datetimeFigureOut">
              <a:rPr lang="en-IE" smtClean="0"/>
              <a:pPr/>
              <a:t>31/03/2020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569F6B9-6C4B-440A-99F2-67661ACBF4C5}" type="slidenum">
              <a:rPr lang="en-IE" smtClean="0"/>
              <a:pPr/>
              <a:t>‹#›</a:t>
            </a:fld>
            <a:endParaRPr lang="en-IE"/>
          </a:p>
        </p:txBody>
      </p:sp>
    </p:spTree>
    <p:extLst>
      <p:ext uri="{BB962C8B-B14F-4D97-AF65-F5344CB8AC3E}">
        <p14:creationId xmlns:p14="http://schemas.microsoft.com/office/powerpoint/2010/main" val="14324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71033-24F5-4D46-A2BD-651C1D67DA19}" type="datetimeFigureOut">
              <a:rPr lang="en-IE" smtClean="0"/>
              <a:pPr/>
              <a:t>31/03/2020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9F6B9-6C4B-440A-99F2-67661ACBF4C5}" type="slidenum">
              <a:rPr lang="en-IE" smtClean="0"/>
              <a:pPr/>
              <a:t>‹#›</a:t>
            </a:fld>
            <a:endParaRPr lang="en-IE"/>
          </a:p>
        </p:txBody>
      </p:sp>
    </p:spTree>
    <p:extLst>
      <p:ext uri="{BB962C8B-B14F-4D97-AF65-F5344CB8AC3E}">
        <p14:creationId xmlns:p14="http://schemas.microsoft.com/office/powerpoint/2010/main" val="88457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684213" y="549275"/>
            <a:ext cx="7772400" cy="1470025"/>
          </a:xfrm>
        </p:spPr>
        <p:txBody>
          <a:bodyPr/>
          <a:lstStyle/>
          <a:p>
            <a:pPr eaLnBrk="1" hangingPunct="1"/>
            <a:r>
              <a:rPr lang="en-IE" altLang="en-US" dirty="0"/>
              <a:t>The tides &amp; me</a:t>
            </a:r>
            <a:endParaRPr lang="en-GB" altLang="en-US" dirty="0"/>
          </a:p>
        </p:txBody>
      </p:sp>
      <p:pic>
        <p:nvPicPr>
          <p:cNvPr id="205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8650" y="1989138"/>
            <a:ext cx="53467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2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854" y="938716"/>
            <a:ext cx="7056514" cy="738664"/>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6. The tides and me</a:t>
            </a:r>
            <a:endParaRPr lang="en-IE" b="1" dirty="0">
              <a:solidFill>
                <a:srgbClr val="FF0000"/>
              </a:solidFill>
              <a:latin typeface="Arial" pitchFamily="34" charset="0"/>
              <a:cs typeface="Arial" pitchFamily="34" charset="0"/>
            </a:endParaRPr>
          </a:p>
          <a:p>
            <a:endParaRPr lang="en-IE" dirty="0">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2250" y="903212"/>
            <a:ext cx="3816424" cy="2862318"/>
          </a:xfrm>
          <a:prstGeom prst="ellipse">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3" y="2009162"/>
            <a:ext cx="4752528" cy="3564396"/>
          </a:xfrm>
          <a:prstGeom prst="ellipse">
            <a:avLst/>
          </a:prstGeom>
          <a:ln>
            <a:noFill/>
          </a:ln>
          <a:effectLst>
            <a:softEdge rad="112500"/>
          </a:effectLst>
        </p:spPr>
      </p:pic>
    </p:spTree>
    <p:extLst>
      <p:ext uri="{BB962C8B-B14F-4D97-AF65-F5344CB8AC3E}">
        <p14:creationId xmlns:p14="http://schemas.microsoft.com/office/powerpoint/2010/main" val="394497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854" y="938716"/>
            <a:ext cx="7573990" cy="2769989"/>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7. Tide tables</a:t>
            </a:r>
          </a:p>
          <a:p>
            <a:endParaRPr lang="en-IE" sz="2400" b="1" dirty="0">
              <a:solidFill>
                <a:schemeClr val="tx2"/>
              </a:solidFill>
              <a:latin typeface="Arial" pitchFamily="34" charset="0"/>
              <a:cs typeface="Arial" pitchFamily="34" charset="0"/>
            </a:endParaRPr>
          </a:p>
          <a:p>
            <a:r>
              <a:rPr lang="en-IE" dirty="0">
                <a:latin typeface="Arial" pitchFamily="34" charset="0"/>
                <a:cs typeface="Arial" pitchFamily="34" charset="0"/>
              </a:rPr>
              <a:t>Now that we know tides are affected by the moon, we can use this information to tell when the </a:t>
            </a:r>
            <a:r>
              <a:rPr lang="en-IE" b="1" dirty="0">
                <a:latin typeface="Arial" pitchFamily="34" charset="0"/>
                <a:cs typeface="Arial" pitchFamily="34" charset="0"/>
              </a:rPr>
              <a:t>tide will be high or low</a:t>
            </a:r>
            <a:r>
              <a:rPr lang="en-IE" dirty="0">
                <a:latin typeface="Arial" pitchFamily="34" charset="0"/>
                <a:cs typeface="Arial" pitchFamily="34" charset="0"/>
              </a:rPr>
              <a:t>.</a:t>
            </a:r>
          </a:p>
          <a:p>
            <a:r>
              <a:rPr lang="en-IE" dirty="0">
                <a:latin typeface="Arial" pitchFamily="34" charset="0"/>
                <a:cs typeface="Arial" pitchFamily="34" charset="0"/>
              </a:rPr>
              <a:t>Using this information scientists have gathered all their data and created </a:t>
            </a:r>
            <a:r>
              <a:rPr lang="en-IE" b="1" dirty="0">
                <a:latin typeface="Arial" pitchFamily="34" charset="0"/>
                <a:cs typeface="Arial" pitchFamily="34" charset="0"/>
              </a:rPr>
              <a:t>tide tables</a:t>
            </a:r>
            <a:r>
              <a:rPr lang="en-IE" dirty="0">
                <a:latin typeface="Arial" pitchFamily="34" charset="0"/>
                <a:cs typeface="Arial" pitchFamily="34" charset="0"/>
              </a:rPr>
              <a:t>.</a:t>
            </a:r>
          </a:p>
          <a:p>
            <a:r>
              <a:rPr lang="en-IE" dirty="0">
                <a:latin typeface="Arial" pitchFamily="34" charset="0"/>
                <a:cs typeface="Arial" pitchFamily="34" charset="0"/>
              </a:rPr>
              <a:t>The tide tables tell us all we need to know about the high and low tide in our area and </a:t>
            </a:r>
            <a:r>
              <a:rPr lang="en-IE" b="1" dirty="0">
                <a:latin typeface="Arial" pitchFamily="34" charset="0"/>
                <a:cs typeface="Arial" pitchFamily="34" charset="0"/>
              </a:rPr>
              <a:t>when they will occur</a:t>
            </a:r>
            <a:r>
              <a:rPr lang="en-IE" dirty="0">
                <a:latin typeface="Arial" pitchFamily="34" charset="0"/>
                <a:cs typeface="Arial" pitchFamily="34" charset="0"/>
              </a:rPr>
              <a:t>.</a:t>
            </a:r>
          </a:p>
          <a:p>
            <a:endParaRPr lang="en-IE" dirty="0">
              <a:latin typeface="Arial" pitchFamily="34" charset="0"/>
              <a:cs typeface="Arial" pitchFamily="34" charset="0"/>
            </a:endParaRPr>
          </a:p>
        </p:txBody>
      </p:sp>
      <p:pic>
        <p:nvPicPr>
          <p:cNvPr id="5" name="Picture 4" descr="Map"/>
          <p:cNvPicPr/>
          <p:nvPr/>
        </p:nvPicPr>
        <p:blipFill>
          <a:blip r:embed="rId4" cstate="print"/>
          <a:srcRect/>
          <a:stretch>
            <a:fillRect/>
          </a:stretch>
        </p:blipFill>
        <p:spPr bwMode="auto">
          <a:xfrm>
            <a:off x="1043609" y="3708472"/>
            <a:ext cx="2376264" cy="2438610"/>
          </a:xfrm>
          <a:prstGeom prst="rect">
            <a:avLst/>
          </a:prstGeom>
          <a:noFill/>
          <a:ln w="9525">
            <a:noFill/>
            <a:miter lim="800000"/>
            <a:headEnd/>
            <a:tailEnd/>
          </a:ln>
        </p:spPr>
      </p:pic>
      <p:pic>
        <p:nvPicPr>
          <p:cNvPr id="7" name="Picture 6" descr="K:\Schools Outreach\5 day Teachers Training Course\2015 - Galway\Day 1_miscel\Tide table Galway July 2015.jpg"/>
          <p:cNvPicPr/>
          <p:nvPr/>
        </p:nvPicPr>
        <p:blipFill rotWithShape="1">
          <a:blip r:embed="rId5" cstate="print">
            <a:extLst>
              <a:ext uri="{28A0092B-C50C-407E-A947-70E740481C1C}">
                <a14:useLocalDpi xmlns:a14="http://schemas.microsoft.com/office/drawing/2010/main" val="0"/>
              </a:ext>
            </a:extLst>
          </a:blip>
          <a:srcRect t="-1" b="58693"/>
          <a:stretch/>
        </p:blipFill>
        <p:spPr bwMode="auto">
          <a:xfrm>
            <a:off x="3419872" y="3557089"/>
            <a:ext cx="4793149" cy="25899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609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2646517"/>
            <a:ext cx="4378122" cy="923330"/>
          </a:xfrm>
          <a:prstGeom prst="rect">
            <a:avLst/>
          </a:prstGeom>
          <a:noFill/>
        </p:spPr>
        <p:txBody>
          <a:bodyPr wrap="none" rtlCol="0">
            <a:spAutoFit/>
          </a:bodyPr>
          <a:lstStyle/>
          <a:p>
            <a:r>
              <a:rPr lang="en-IE" sz="5400" b="1" dirty="0">
                <a:solidFill>
                  <a:schemeClr val="tx2"/>
                </a:solidFill>
                <a:latin typeface="Arial" pitchFamily="34" charset="0"/>
                <a:cs typeface="Arial" pitchFamily="34" charset="0"/>
              </a:rPr>
              <a:t>Extra Insight</a:t>
            </a:r>
          </a:p>
        </p:txBody>
      </p:sp>
    </p:spTree>
    <p:extLst>
      <p:ext uri="{BB962C8B-B14F-4D97-AF65-F5344CB8AC3E}">
        <p14:creationId xmlns:p14="http://schemas.microsoft.com/office/powerpoint/2010/main" val="39681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1043608" y="2204864"/>
            <a:ext cx="5760640" cy="1152128"/>
            <a:chOff x="1043608" y="2204864"/>
            <a:chExt cx="5760640" cy="1152128"/>
          </a:xfrm>
        </p:grpSpPr>
        <p:pic>
          <p:nvPicPr>
            <p:cNvPr id="5" name="Picture 4"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l="33667" t="32639" r="33333" b="34375"/>
            <a:stretch/>
          </p:blipFill>
          <p:spPr bwMode="auto">
            <a:xfrm>
              <a:off x="1187624" y="2348880"/>
              <a:ext cx="828675" cy="795020"/>
            </a:xfrm>
            <a:prstGeom prst="rect">
              <a:avLst/>
            </a:prstGeom>
            <a:noFill/>
            <a:ln>
              <a:noFill/>
            </a:ln>
            <a:extLst>
              <a:ext uri="{53640926-AAD7-44D8-BBD7-CCE9431645EC}">
                <a14:shadowObscured xmlns:a14="http://schemas.microsoft.com/office/drawing/2010/main"/>
              </a:ext>
            </a:extLst>
          </p:spPr>
        </p:pic>
        <p:sp>
          <p:nvSpPr>
            <p:cNvPr id="11" name="Sun 10"/>
            <p:cNvSpPr/>
            <p:nvPr/>
          </p:nvSpPr>
          <p:spPr>
            <a:xfrm>
              <a:off x="2822825" y="2436188"/>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463988" y="2487806"/>
              <a:ext cx="648072" cy="517168"/>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23" name="Moon 22"/>
            <p:cNvSpPr/>
            <p:nvPr/>
          </p:nvSpPr>
          <p:spPr>
            <a:xfrm>
              <a:off x="6043028" y="2596189"/>
              <a:ext cx="216024" cy="300401"/>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1043608" y="2204864"/>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6" name="Group 25"/>
          <p:cNvGrpSpPr/>
          <p:nvPr/>
        </p:nvGrpSpPr>
        <p:grpSpPr>
          <a:xfrm>
            <a:off x="1042572" y="959481"/>
            <a:ext cx="5760640" cy="1152128"/>
            <a:chOff x="1042572" y="959481"/>
            <a:chExt cx="5760640" cy="1152128"/>
          </a:xfrm>
        </p:grpSpPr>
        <p:pic>
          <p:nvPicPr>
            <p:cNvPr id="4" name="Picture 3"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r="66333" b="66666"/>
            <a:stretch/>
          </p:blipFill>
          <p:spPr bwMode="auto">
            <a:xfrm>
              <a:off x="1187624" y="1124744"/>
              <a:ext cx="828675" cy="788035"/>
            </a:xfrm>
            <a:prstGeom prst="rect">
              <a:avLst/>
            </a:prstGeom>
            <a:noFill/>
            <a:ln>
              <a:noFill/>
            </a:ln>
            <a:extLst>
              <a:ext uri="{53640926-AAD7-44D8-BBD7-CCE9431645EC}">
                <a14:shadowObscured xmlns:a14="http://schemas.microsoft.com/office/drawing/2010/main"/>
              </a:ext>
            </a:extLst>
          </p:spPr>
        </p:pic>
        <p:sp>
          <p:nvSpPr>
            <p:cNvPr id="3" name="Sun 2"/>
            <p:cNvSpPr/>
            <p:nvPr/>
          </p:nvSpPr>
          <p:spPr>
            <a:xfrm>
              <a:off x="2823094" y="1208559"/>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5827004" y="1276961"/>
              <a:ext cx="648072" cy="517168"/>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21" name="Moon 20"/>
            <p:cNvSpPr/>
            <p:nvPr/>
          </p:nvSpPr>
          <p:spPr>
            <a:xfrm>
              <a:off x="4657367" y="1366937"/>
              <a:ext cx="200357" cy="303646"/>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a:off x="1042572" y="959481"/>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1" name="Group 30"/>
          <p:cNvGrpSpPr/>
          <p:nvPr/>
        </p:nvGrpSpPr>
        <p:grpSpPr>
          <a:xfrm>
            <a:off x="1017840" y="3509392"/>
            <a:ext cx="5760640" cy="1152128"/>
            <a:chOff x="1017840" y="3509392"/>
            <a:chExt cx="5760640" cy="1152128"/>
          </a:xfrm>
        </p:grpSpPr>
        <p:pic>
          <p:nvPicPr>
            <p:cNvPr id="6" name="Picture 5"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l="66667" b="67014"/>
            <a:stretch/>
          </p:blipFill>
          <p:spPr bwMode="auto">
            <a:xfrm>
              <a:off x="1187624" y="3645024"/>
              <a:ext cx="857250" cy="814070"/>
            </a:xfrm>
            <a:prstGeom prst="rect">
              <a:avLst/>
            </a:prstGeom>
            <a:noFill/>
            <a:ln>
              <a:noFill/>
            </a:ln>
            <a:extLst>
              <a:ext uri="{53640926-AAD7-44D8-BBD7-CCE9431645EC}">
                <a14:shadowObscured xmlns:a14="http://schemas.microsoft.com/office/drawing/2010/main"/>
              </a:ext>
            </a:extLst>
          </p:spPr>
        </p:pic>
        <p:sp>
          <p:nvSpPr>
            <p:cNvPr id="12" name="Sun 11"/>
            <p:cNvSpPr/>
            <p:nvPr/>
          </p:nvSpPr>
          <p:spPr>
            <a:xfrm>
              <a:off x="2827650" y="3741857"/>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4499992" y="4052059"/>
              <a:ext cx="648072" cy="517168"/>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25" name="Moon 24"/>
            <p:cNvSpPr/>
            <p:nvPr/>
          </p:nvSpPr>
          <p:spPr>
            <a:xfrm>
              <a:off x="4697123" y="3661041"/>
              <a:ext cx="196882" cy="300401"/>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27"/>
            <p:cNvSpPr/>
            <p:nvPr/>
          </p:nvSpPr>
          <p:spPr>
            <a:xfrm>
              <a:off x="1017840" y="3509392"/>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2" name="Group 31"/>
          <p:cNvGrpSpPr/>
          <p:nvPr/>
        </p:nvGrpSpPr>
        <p:grpSpPr>
          <a:xfrm>
            <a:off x="1042572" y="4846990"/>
            <a:ext cx="5760640" cy="1152128"/>
            <a:chOff x="1042572" y="4846990"/>
            <a:chExt cx="5760640" cy="1152128"/>
          </a:xfrm>
        </p:grpSpPr>
        <p:pic>
          <p:nvPicPr>
            <p:cNvPr id="7" name="Picture 6"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t="64930" r="67667"/>
            <a:stretch/>
          </p:blipFill>
          <p:spPr bwMode="auto">
            <a:xfrm>
              <a:off x="1206673" y="5054312"/>
              <a:ext cx="838201" cy="822960"/>
            </a:xfrm>
            <a:prstGeom prst="rect">
              <a:avLst/>
            </a:prstGeom>
            <a:noFill/>
            <a:ln>
              <a:noFill/>
            </a:ln>
            <a:extLst>
              <a:ext uri="{53640926-AAD7-44D8-BBD7-CCE9431645EC}">
                <a14:shadowObscured xmlns:a14="http://schemas.microsoft.com/office/drawing/2010/main"/>
              </a:ext>
            </a:extLst>
          </p:spPr>
        </p:pic>
        <p:sp>
          <p:nvSpPr>
            <p:cNvPr id="13" name="Sun 12"/>
            <p:cNvSpPr/>
            <p:nvPr/>
          </p:nvSpPr>
          <p:spPr>
            <a:xfrm>
              <a:off x="2827650" y="5112853"/>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4479068" y="4951244"/>
              <a:ext cx="632992" cy="515744"/>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22" name="Moon 21"/>
            <p:cNvSpPr/>
            <p:nvPr/>
          </p:nvSpPr>
          <p:spPr>
            <a:xfrm>
              <a:off x="4697123" y="5583055"/>
              <a:ext cx="196882" cy="300401"/>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1042572" y="4846990"/>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0" name="TextBox 9"/>
          <p:cNvSpPr txBox="1"/>
          <p:nvPr/>
        </p:nvSpPr>
        <p:spPr>
          <a:xfrm>
            <a:off x="1043608" y="476672"/>
            <a:ext cx="5734872" cy="369332"/>
          </a:xfrm>
          <a:prstGeom prst="rect">
            <a:avLst/>
          </a:prstGeom>
          <a:noFill/>
        </p:spPr>
        <p:txBody>
          <a:bodyPr wrap="square" rtlCol="0">
            <a:spAutoFit/>
          </a:bodyPr>
          <a:lstStyle/>
          <a:p>
            <a:r>
              <a:rPr lang="en-IE" b="1" dirty="0"/>
              <a:t>Lunar Phase		Alignment</a:t>
            </a:r>
          </a:p>
        </p:txBody>
      </p:sp>
    </p:spTree>
    <p:extLst>
      <p:ext uri="{BB962C8B-B14F-4D97-AF65-F5344CB8AC3E}">
        <p14:creationId xmlns:p14="http://schemas.microsoft.com/office/powerpoint/2010/main" val="177304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3608" y="908720"/>
            <a:ext cx="6408712" cy="1754326"/>
          </a:xfrm>
          <a:prstGeom prst="rect">
            <a:avLst/>
          </a:prstGeom>
          <a:noFill/>
        </p:spPr>
        <p:txBody>
          <a:bodyPr wrap="square" rtlCol="0">
            <a:spAutoFit/>
          </a:bodyPr>
          <a:lstStyle/>
          <a:p>
            <a:r>
              <a:rPr lang="en-IE" b="1" dirty="0">
                <a:latin typeface="Arial" pitchFamily="34" charset="0"/>
                <a:cs typeface="Arial" pitchFamily="34" charset="0"/>
              </a:rPr>
              <a:t>Spring tides </a:t>
            </a:r>
            <a:r>
              <a:rPr lang="en-IE" dirty="0">
                <a:latin typeface="Arial" pitchFamily="34" charset="0"/>
                <a:cs typeface="Arial" pitchFamily="34" charset="0"/>
              </a:rPr>
              <a:t>are exceptionally high and low tides.  An average tidal height is approximately 4.5m on the west coast of Ireland. On a Spring tide, this height could reach 5.5-5.7m.</a:t>
            </a:r>
          </a:p>
          <a:p>
            <a:endParaRPr lang="en-IE" dirty="0">
              <a:latin typeface="Arial" pitchFamily="34" charset="0"/>
              <a:cs typeface="Arial" pitchFamily="34" charset="0"/>
            </a:endParaRPr>
          </a:p>
          <a:p>
            <a:r>
              <a:rPr lang="en-IE" dirty="0">
                <a:latin typeface="Arial" pitchFamily="34" charset="0"/>
                <a:cs typeface="Arial" pitchFamily="34" charset="0"/>
              </a:rPr>
              <a:t>Lunar phase: Full Moon and New Moon where there is a straight alignment.</a:t>
            </a:r>
          </a:p>
        </p:txBody>
      </p:sp>
      <p:grpSp>
        <p:nvGrpSpPr>
          <p:cNvPr id="5" name="Group 4"/>
          <p:cNvGrpSpPr/>
          <p:nvPr/>
        </p:nvGrpSpPr>
        <p:grpSpPr>
          <a:xfrm>
            <a:off x="1116783" y="3418871"/>
            <a:ext cx="5760640" cy="1152128"/>
            <a:chOff x="1042572" y="959481"/>
            <a:chExt cx="5760640" cy="1152128"/>
          </a:xfrm>
        </p:grpSpPr>
        <p:pic>
          <p:nvPicPr>
            <p:cNvPr id="6" name="Picture 5"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r="66333" b="66666"/>
            <a:stretch/>
          </p:blipFill>
          <p:spPr bwMode="auto">
            <a:xfrm>
              <a:off x="1187624" y="1124744"/>
              <a:ext cx="828675" cy="788035"/>
            </a:xfrm>
            <a:prstGeom prst="rect">
              <a:avLst/>
            </a:prstGeom>
            <a:noFill/>
            <a:ln>
              <a:noFill/>
            </a:ln>
            <a:extLst>
              <a:ext uri="{53640926-AAD7-44D8-BBD7-CCE9431645EC}">
                <a14:shadowObscured xmlns:a14="http://schemas.microsoft.com/office/drawing/2010/main"/>
              </a:ext>
            </a:extLst>
          </p:spPr>
        </p:pic>
        <p:sp>
          <p:nvSpPr>
            <p:cNvPr id="7" name="Sun 6"/>
            <p:cNvSpPr/>
            <p:nvPr/>
          </p:nvSpPr>
          <p:spPr>
            <a:xfrm>
              <a:off x="2823094" y="1208559"/>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5827004" y="1276961"/>
              <a:ext cx="648072" cy="517168"/>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9" name="Moon 8"/>
            <p:cNvSpPr/>
            <p:nvPr/>
          </p:nvSpPr>
          <p:spPr>
            <a:xfrm>
              <a:off x="4657367" y="1366937"/>
              <a:ext cx="200357" cy="303646"/>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a:off x="1042572" y="959481"/>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 name="Group 10"/>
          <p:cNvGrpSpPr/>
          <p:nvPr/>
        </p:nvGrpSpPr>
        <p:grpSpPr>
          <a:xfrm>
            <a:off x="1116783" y="4762157"/>
            <a:ext cx="5760640" cy="1152128"/>
            <a:chOff x="1043608" y="2204864"/>
            <a:chExt cx="5760640" cy="1152128"/>
          </a:xfrm>
        </p:grpSpPr>
        <p:pic>
          <p:nvPicPr>
            <p:cNvPr id="12" name="Picture 11"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l="33667" t="32639" r="33333" b="34375"/>
            <a:stretch/>
          </p:blipFill>
          <p:spPr bwMode="auto">
            <a:xfrm>
              <a:off x="1187624" y="2348880"/>
              <a:ext cx="828675" cy="795020"/>
            </a:xfrm>
            <a:prstGeom prst="rect">
              <a:avLst/>
            </a:prstGeom>
            <a:noFill/>
            <a:ln>
              <a:noFill/>
            </a:ln>
            <a:extLst>
              <a:ext uri="{53640926-AAD7-44D8-BBD7-CCE9431645EC}">
                <a14:shadowObscured xmlns:a14="http://schemas.microsoft.com/office/drawing/2010/main"/>
              </a:ext>
            </a:extLst>
          </p:spPr>
        </p:pic>
        <p:sp>
          <p:nvSpPr>
            <p:cNvPr id="13" name="Sun 12"/>
            <p:cNvSpPr/>
            <p:nvPr/>
          </p:nvSpPr>
          <p:spPr>
            <a:xfrm>
              <a:off x="2822825" y="2436188"/>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4463988" y="2487806"/>
              <a:ext cx="648072" cy="517168"/>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15" name="Moon 14"/>
            <p:cNvSpPr/>
            <p:nvPr/>
          </p:nvSpPr>
          <p:spPr>
            <a:xfrm>
              <a:off x="6043028" y="2596189"/>
              <a:ext cx="216024" cy="300401"/>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043608" y="2204864"/>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52727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27584" y="980728"/>
            <a:ext cx="6408712" cy="1754326"/>
          </a:xfrm>
          <a:prstGeom prst="rect">
            <a:avLst/>
          </a:prstGeom>
          <a:noFill/>
        </p:spPr>
        <p:txBody>
          <a:bodyPr wrap="square" rtlCol="0">
            <a:spAutoFit/>
          </a:bodyPr>
          <a:lstStyle/>
          <a:p>
            <a:r>
              <a:rPr lang="en-IE" b="1" dirty="0">
                <a:latin typeface="Arial" pitchFamily="34" charset="0"/>
                <a:cs typeface="Arial" pitchFamily="34" charset="0"/>
              </a:rPr>
              <a:t>Neap tides </a:t>
            </a:r>
            <a:r>
              <a:rPr lang="en-IE" dirty="0">
                <a:latin typeface="Arial" pitchFamily="34" charset="0"/>
                <a:cs typeface="Arial" pitchFamily="34" charset="0"/>
              </a:rPr>
              <a:t>occur twice a month, during the first and last quarter of the lunar cycle. These occur when the Sun and the Moon are at right angles to each other. </a:t>
            </a:r>
          </a:p>
          <a:p>
            <a:endParaRPr lang="en-IE" b="1" dirty="0">
              <a:latin typeface="Arial" pitchFamily="34" charset="0"/>
              <a:cs typeface="Arial" pitchFamily="34" charset="0"/>
            </a:endParaRPr>
          </a:p>
          <a:p>
            <a:r>
              <a:rPr lang="en-IE" dirty="0">
                <a:latin typeface="Arial" pitchFamily="34" charset="0"/>
                <a:cs typeface="Arial" pitchFamily="34" charset="0"/>
              </a:rPr>
              <a:t>Lunar Phase: 90⁰ angle between the Earth, Moon and Sun. They are no longer aligned and pulling in the one direction.</a:t>
            </a:r>
          </a:p>
        </p:txBody>
      </p:sp>
      <p:grpSp>
        <p:nvGrpSpPr>
          <p:cNvPr id="5" name="Group 4"/>
          <p:cNvGrpSpPr/>
          <p:nvPr/>
        </p:nvGrpSpPr>
        <p:grpSpPr>
          <a:xfrm>
            <a:off x="1017840" y="3509392"/>
            <a:ext cx="5760640" cy="1152128"/>
            <a:chOff x="1017840" y="3509392"/>
            <a:chExt cx="5760640" cy="1152128"/>
          </a:xfrm>
        </p:grpSpPr>
        <p:pic>
          <p:nvPicPr>
            <p:cNvPr id="6" name="Picture 5"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l="66667" b="67014"/>
            <a:stretch/>
          </p:blipFill>
          <p:spPr bwMode="auto">
            <a:xfrm>
              <a:off x="1187624" y="3645024"/>
              <a:ext cx="857250" cy="814070"/>
            </a:xfrm>
            <a:prstGeom prst="rect">
              <a:avLst/>
            </a:prstGeom>
            <a:noFill/>
            <a:ln>
              <a:noFill/>
            </a:ln>
            <a:extLst>
              <a:ext uri="{53640926-AAD7-44D8-BBD7-CCE9431645EC}">
                <a14:shadowObscured xmlns:a14="http://schemas.microsoft.com/office/drawing/2010/main"/>
              </a:ext>
            </a:extLst>
          </p:spPr>
        </p:pic>
        <p:sp>
          <p:nvSpPr>
            <p:cNvPr id="7" name="Sun 6"/>
            <p:cNvSpPr/>
            <p:nvPr/>
          </p:nvSpPr>
          <p:spPr>
            <a:xfrm>
              <a:off x="2827650" y="3741857"/>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4499992" y="4052059"/>
              <a:ext cx="648072" cy="517168"/>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9" name="Moon 8"/>
            <p:cNvSpPr/>
            <p:nvPr/>
          </p:nvSpPr>
          <p:spPr>
            <a:xfrm>
              <a:off x="4697123" y="3661041"/>
              <a:ext cx="196882" cy="300401"/>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a:off x="1017840" y="3509392"/>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1" name="Group 10"/>
          <p:cNvGrpSpPr/>
          <p:nvPr/>
        </p:nvGrpSpPr>
        <p:grpSpPr>
          <a:xfrm>
            <a:off x="1042572" y="4846990"/>
            <a:ext cx="5760640" cy="1152128"/>
            <a:chOff x="1042572" y="4846990"/>
            <a:chExt cx="5760640" cy="1152128"/>
          </a:xfrm>
        </p:grpSpPr>
        <p:pic>
          <p:nvPicPr>
            <p:cNvPr id="12" name="Picture 11" descr="http://www.myphotocreations.com/blog/wp-content/uploads/2013/04/Lunar-Moon-Phases.jpg"/>
            <p:cNvPicPr/>
            <p:nvPr/>
          </p:nvPicPr>
          <p:blipFill rotWithShape="1">
            <a:blip r:embed="rId4" cstate="print">
              <a:extLst>
                <a:ext uri="{28A0092B-C50C-407E-A947-70E740481C1C}">
                  <a14:useLocalDpi xmlns:a14="http://schemas.microsoft.com/office/drawing/2010/main" val="0"/>
                </a:ext>
              </a:extLst>
            </a:blip>
            <a:srcRect t="64930" r="67667"/>
            <a:stretch/>
          </p:blipFill>
          <p:spPr bwMode="auto">
            <a:xfrm>
              <a:off x="1206673" y="5054312"/>
              <a:ext cx="838201" cy="822960"/>
            </a:xfrm>
            <a:prstGeom prst="rect">
              <a:avLst/>
            </a:prstGeom>
            <a:noFill/>
            <a:ln>
              <a:noFill/>
            </a:ln>
            <a:extLst>
              <a:ext uri="{53640926-AAD7-44D8-BBD7-CCE9431645EC}">
                <a14:shadowObscured xmlns:a14="http://schemas.microsoft.com/office/drawing/2010/main"/>
              </a:ext>
            </a:extLst>
          </p:spPr>
        </p:pic>
        <p:sp>
          <p:nvSpPr>
            <p:cNvPr id="13" name="Sun 12"/>
            <p:cNvSpPr/>
            <p:nvPr/>
          </p:nvSpPr>
          <p:spPr>
            <a:xfrm>
              <a:off x="2827650" y="5112853"/>
              <a:ext cx="581780" cy="620403"/>
            </a:xfrm>
            <a:prstGeom prst="sun">
              <a:avLst/>
            </a:prstGeom>
            <a:gradFill>
              <a:gsLst>
                <a:gs pos="0">
                  <a:srgbClr val="FFF200"/>
                </a:gs>
                <a:gs pos="45000">
                  <a:srgbClr val="FF7A00"/>
                </a:gs>
                <a:gs pos="95000">
                  <a:srgbClr val="FF0300"/>
                </a:gs>
                <a:gs pos="100000">
                  <a:srgbClr val="4D0808"/>
                </a:gs>
              </a:gsLst>
              <a:lin ang="5400000" scaled="0"/>
            </a:gra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4479068" y="4951244"/>
              <a:ext cx="632992" cy="515744"/>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800" b="1" dirty="0"/>
                <a:t>Earth</a:t>
              </a:r>
            </a:p>
          </p:txBody>
        </p:sp>
        <p:sp>
          <p:nvSpPr>
            <p:cNvPr id="15" name="Moon 14"/>
            <p:cNvSpPr/>
            <p:nvPr/>
          </p:nvSpPr>
          <p:spPr>
            <a:xfrm>
              <a:off x="4697123" y="5583055"/>
              <a:ext cx="196882" cy="300401"/>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042572" y="4846990"/>
              <a:ext cx="5760640"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95142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592" y="764704"/>
            <a:ext cx="7201421" cy="3785652"/>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For extra resources</a:t>
            </a:r>
          </a:p>
          <a:p>
            <a:pPr marL="285750" indent="-285750">
              <a:buFont typeface="Arial" pitchFamily="34" charset="0"/>
              <a:buChar char="•"/>
            </a:pPr>
            <a:r>
              <a:rPr lang="en-IE" dirty="0">
                <a:latin typeface="Arial" pitchFamily="34" charset="0"/>
                <a:cs typeface="Arial" pitchFamily="34" charset="0"/>
              </a:rPr>
              <a:t>NASA- Tidal Curiosities</a:t>
            </a:r>
          </a:p>
          <a:p>
            <a:pPr marL="285750" indent="-285750">
              <a:buFont typeface="Arial" pitchFamily="34" charset="0"/>
              <a:buChar char="•"/>
            </a:pPr>
            <a:r>
              <a:rPr lang="en-IE" dirty="0">
                <a:latin typeface="Arial" pitchFamily="34" charset="0"/>
                <a:cs typeface="Arial" pitchFamily="34" charset="0"/>
              </a:rPr>
              <a:t>NOAA- </a:t>
            </a:r>
            <a:r>
              <a:rPr lang="en-IE" dirty="0" err="1">
                <a:latin typeface="Arial" pitchFamily="34" charset="0"/>
                <a:cs typeface="Arial" pitchFamily="34" charset="0"/>
              </a:rPr>
              <a:t>SciJinks</a:t>
            </a:r>
            <a:r>
              <a:rPr lang="en-IE" dirty="0">
                <a:latin typeface="Arial" pitchFamily="34" charset="0"/>
                <a:cs typeface="Arial" pitchFamily="34" charset="0"/>
              </a:rPr>
              <a:t> resources</a:t>
            </a:r>
          </a:p>
          <a:p>
            <a:pPr marL="285750" indent="-285750">
              <a:buFont typeface="Arial" pitchFamily="34" charset="0"/>
              <a:buChar char="•"/>
            </a:pPr>
            <a:r>
              <a:rPr lang="en-IE" dirty="0" err="1">
                <a:latin typeface="Arial" pitchFamily="34" charset="0"/>
                <a:cs typeface="Arial" pitchFamily="34" charset="0"/>
              </a:rPr>
              <a:t>Spacefacts</a:t>
            </a:r>
            <a:r>
              <a:rPr lang="en-IE" dirty="0">
                <a:latin typeface="Arial" pitchFamily="34" charset="0"/>
                <a:cs typeface="Arial" pitchFamily="34" charset="0"/>
              </a:rPr>
              <a:t>! website</a:t>
            </a:r>
          </a:p>
          <a:p>
            <a:pPr marL="285750" indent="-285750">
              <a:buFont typeface="Arial" pitchFamily="34" charset="0"/>
              <a:buChar char="•"/>
            </a:pPr>
            <a:r>
              <a:rPr lang="en-IE" dirty="0">
                <a:latin typeface="Arial" pitchFamily="34" charset="0"/>
                <a:cs typeface="Arial" pitchFamily="34" charset="0"/>
              </a:rPr>
              <a:t>‘</a:t>
            </a:r>
            <a:r>
              <a:rPr lang="en-IE" dirty="0" err="1">
                <a:latin typeface="Arial" pitchFamily="34" charset="0"/>
                <a:cs typeface="Arial" pitchFamily="34" charset="0"/>
              </a:rPr>
              <a:t>Watchknowlearn</a:t>
            </a:r>
            <a:r>
              <a:rPr lang="en-IE" dirty="0">
                <a:latin typeface="Arial" pitchFamily="34" charset="0"/>
                <a:cs typeface="Arial" pitchFamily="34" charset="0"/>
              </a:rPr>
              <a:t>’ have some videos on Ocean tides</a:t>
            </a:r>
          </a:p>
          <a:p>
            <a:pPr marL="285750" indent="-285750">
              <a:buFont typeface="Arial" pitchFamily="34" charset="0"/>
              <a:buChar char="•"/>
            </a:pPr>
            <a:r>
              <a:rPr lang="en-IE" dirty="0" err="1">
                <a:latin typeface="Arial" pitchFamily="34" charset="0"/>
                <a:cs typeface="Arial" pitchFamily="34" charset="0"/>
              </a:rPr>
              <a:t>KidsGeo</a:t>
            </a:r>
            <a:r>
              <a:rPr lang="en-IE" dirty="0">
                <a:latin typeface="Arial" pitchFamily="34" charset="0"/>
                <a:cs typeface="Arial" pitchFamily="34" charset="0"/>
              </a:rPr>
              <a:t> is a geography based website for children</a:t>
            </a:r>
          </a:p>
          <a:p>
            <a:pPr marL="285750" indent="-285750">
              <a:buFont typeface="Arial" pitchFamily="34" charset="0"/>
              <a:buChar char="•"/>
            </a:pPr>
            <a:r>
              <a:rPr lang="en-IE" dirty="0">
                <a:latin typeface="Arial" pitchFamily="34" charset="0"/>
                <a:cs typeface="Arial" pitchFamily="34" charset="0"/>
              </a:rPr>
              <a:t>The Bay of Fundy in Nova Scotia has the worlds largest tidal range. There are several online resources and </a:t>
            </a:r>
            <a:r>
              <a:rPr lang="en-IE" dirty="0" err="1">
                <a:latin typeface="Arial" pitchFamily="34" charset="0"/>
                <a:cs typeface="Arial" pitchFamily="34" charset="0"/>
              </a:rPr>
              <a:t>timelapse</a:t>
            </a:r>
            <a:r>
              <a:rPr lang="en-IE" dirty="0">
                <a:latin typeface="Arial" pitchFamily="34" charset="0"/>
                <a:cs typeface="Arial" pitchFamily="34" charset="0"/>
              </a:rPr>
              <a:t> videos of tidal cycles here.</a:t>
            </a:r>
          </a:p>
          <a:p>
            <a:pPr marL="285750" indent="-285750">
              <a:buFont typeface="Arial" pitchFamily="34" charset="0"/>
              <a:buChar char="•"/>
            </a:pPr>
            <a:r>
              <a:rPr lang="en-IE" dirty="0">
                <a:latin typeface="Arial" pitchFamily="34" charset="0"/>
                <a:cs typeface="Arial" pitchFamily="34" charset="0"/>
              </a:rPr>
              <a:t>The Galway Atlantaquaria </a:t>
            </a:r>
            <a:r>
              <a:rPr lang="en-IE" i="1" dirty="0" err="1">
                <a:latin typeface="Arial" pitchFamily="34" charset="0"/>
                <a:cs typeface="Arial" pitchFamily="34" charset="0"/>
              </a:rPr>
              <a:t>youtube</a:t>
            </a:r>
            <a:r>
              <a:rPr lang="en-IE" dirty="0">
                <a:latin typeface="Arial" pitchFamily="34" charset="0"/>
                <a:cs typeface="Arial" pitchFamily="34" charset="0"/>
              </a:rPr>
              <a:t> channel has a brief video on the tides. Part of this video has a time-lapse of the tidal ebb and flow on Gratten beach where the children can observe life on the seashore in and out of the water and the rise and fall of the tide.</a:t>
            </a:r>
          </a:p>
        </p:txBody>
      </p:sp>
    </p:spTree>
    <p:extLst>
      <p:ext uri="{BB962C8B-B14F-4D97-AF65-F5344CB8AC3E}">
        <p14:creationId xmlns:p14="http://schemas.microsoft.com/office/powerpoint/2010/main" val="387737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584" y="1124744"/>
            <a:ext cx="6120680" cy="3046988"/>
          </a:xfrm>
          <a:prstGeom prst="rect">
            <a:avLst/>
          </a:prstGeom>
          <a:noFill/>
        </p:spPr>
        <p:txBody>
          <a:bodyPr wrap="square" rtlCol="0">
            <a:spAutoFit/>
          </a:bodyPr>
          <a:lstStyle/>
          <a:p>
            <a:pPr marL="342900" indent="-342900">
              <a:buAutoNum type="arabicPeriod"/>
            </a:pPr>
            <a:r>
              <a:rPr lang="en-IE" sz="2400" b="1" dirty="0">
                <a:solidFill>
                  <a:schemeClr val="tx2"/>
                </a:solidFill>
                <a:latin typeface="Arial" pitchFamily="34" charset="0"/>
                <a:cs typeface="Arial" pitchFamily="34" charset="0"/>
              </a:rPr>
              <a:t>Orbits of the Earth, Moon and Sun</a:t>
            </a:r>
          </a:p>
          <a:p>
            <a:pPr marL="342900" indent="-342900">
              <a:buAutoNum type="arabicPeriod"/>
            </a:pPr>
            <a:r>
              <a:rPr lang="en-IE" sz="2400" b="1" dirty="0">
                <a:solidFill>
                  <a:schemeClr val="tx2"/>
                </a:solidFill>
                <a:latin typeface="Arial" pitchFamily="34" charset="0"/>
                <a:cs typeface="Arial" pitchFamily="34" charset="0"/>
              </a:rPr>
              <a:t>Moon phases and the lunar cycle</a:t>
            </a:r>
          </a:p>
          <a:p>
            <a:pPr marL="342900" indent="-342900">
              <a:buAutoNum type="arabicPeriod"/>
            </a:pPr>
            <a:r>
              <a:rPr lang="en-IE" sz="2400" b="1" dirty="0">
                <a:solidFill>
                  <a:schemeClr val="tx2"/>
                </a:solidFill>
                <a:latin typeface="Arial" pitchFamily="34" charset="0"/>
                <a:cs typeface="Arial" pitchFamily="34" charset="0"/>
              </a:rPr>
              <a:t>Gravity!</a:t>
            </a:r>
          </a:p>
          <a:p>
            <a:pPr marL="342900" indent="-342900">
              <a:buAutoNum type="arabicPeriod"/>
            </a:pPr>
            <a:r>
              <a:rPr lang="en-IE" sz="2400" b="1" dirty="0">
                <a:solidFill>
                  <a:schemeClr val="tx2"/>
                </a:solidFill>
                <a:latin typeface="Arial" pitchFamily="34" charset="0"/>
                <a:cs typeface="Arial" pitchFamily="34" charset="0"/>
              </a:rPr>
              <a:t>Gravity and the tide</a:t>
            </a:r>
          </a:p>
          <a:p>
            <a:pPr marL="342900" indent="-342900">
              <a:buAutoNum type="arabicPeriod"/>
            </a:pPr>
            <a:r>
              <a:rPr lang="en-IE" sz="2400" b="1" dirty="0">
                <a:solidFill>
                  <a:schemeClr val="tx2"/>
                </a:solidFill>
                <a:latin typeface="Arial" pitchFamily="34" charset="0"/>
                <a:cs typeface="Arial" pitchFamily="34" charset="0"/>
              </a:rPr>
              <a:t>Types of tide</a:t>
            </a:r>
          </a:p>
          <a:p>
            <a:pPr marL="342900" indent="-342900">
              <a:buAutoNum type="arabicPeriod"/>
            </a:pPr>
            <a:r>
              <a:rPr lang="en-IE" sz="2400" b="1" dirty="0">
                <a:solidFill>
                  <a:schemeClr val="tx2"/>
                </a:solidFill>
                <a:latin typeface="Arial" pitchFamily="34" charset="0"/>
                <a:cs typeface="Arial" pitchFamily="34" charset="0"/>
              </a:rPr>
              <a:t>The tides and me!</a:t>
            </a:r>
          </a:p>
          <a:p>
            <a:pPr marL="342900" indent="-342900">
              <a:buAutoNum type="arabicPeriod"/>
            </a:pPr>
            <a:r>
              <a:rPr lang="en-IE" sz="2400" b="1" dirty="0">
                <a:solidFill>
                  <a:schemeClr val="tx2"/>
                </a:solidFill>
                <a:latin typeface="Arial" pitchFamily="34" charset="0"/>
                <a:cs typeface="Arial" pitchFamily="34" charset="0"/>
              </a:rPr>
              <a:t>Tide tables</a:t>
            </a:r>
          </a:p>
          <a:p>
            <a:pPr marL="342900" indent="-342900">
              <a:buAutoNum type="arabicPeriod"/>
            </a:pPr>
            <a:r>
              <a:rPr lang="en-IE" sz="2400" b="1" dirty="0">
                <a:solidFill>
                  <a:schemeClr val="tx2"/>
                </a:solidFill>
                <a:latin typeface="Arial" pitchFamily="34" charset="0"/>
                <a:cs typeface="Arial" pitchFamily="34" charset="0"/>
              </a:rPr>
              <a:t>Extra insight</a:t>
            </a:r>
          </a:p>
        </p:txBody>
      </p:sp>
    </p:spTree>
    <p:extLst>
      <p:ext uri="{BB962C8B-B14F-4D97-AF65-F5344CB8AC3E}">
        <p14:creationId xmlns:p14="http://schemas.microsoft.com/office/powerpoint/2010/main" val="274096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7853" y="980728"/>
            <a:ext cx="7273159" cy="4431983"/>
          </a:xfrm>
          <a:prstGeom prst="rect">
            <a:avLst/>
          </a:prstGeom>
          <a:noFill/>
        </p:spPr>
        <p:txBody>
          <a:bodyPr wrap="square" rtlCol="0">
            <a:spAutoFit/>
          </a:bodyPr>
          <a:lstStyle/>
          <a:p>
            <a:pPr marL="342900" indent="-342900">
              <a:buAutoNum type="arabicPeriod"/>
            </a:pPr>
            <a:r>
              <a:rPr lang="en-IE" sz="2400" b="1" dirty="0">
                <a:solidFill>
                  <a:schemeClr val="tx2"/>
                </a:solidFill>
                <a:latin typeface="Arial" pitchFamily="34" charset="0"/>
                <a:cs typeface="Arial" pitchFamily="34" charset="0"/>
              </a:rPr>
              <a:t>Orbits of the Earth, Moon and Sun</a:t>
            </a:r>
          </a:p>
          <a:p>
            <a:endParaRPr lang="en-IE" sz="2400" dirty="0">
              <a:solidFill>
                <a:schemeClr val="tx2"/>
              </a:solidFill>
              <a:latin typeface="Arial" pitchFamily="34" charset="0"/>
              <a:cs typeface="Arial" pitchFamily="34" charset="0"/>
            </a:endParaRPr>
          </a:p>
          <a:p>
            <a:r>
              <a:rPr lang="en-IE" sz="2400" dirty="0">
                <a:solidFill>
                  <a:schemeClr val="tx2"/>
                </a:solidFill>
                <a:latin typeface="Arial" pitchFamily="34" charset="0"/>
                <a:cs typeface="Arial" pitchFamily="34" charset="0"/>
              </a:rPr>
              <a:t>Earth</a:t>
            </a:r>
          </a:p>
          <a:p>
            <a:r>
              <a:rPr lang="en-IE" dirty="0">
                <a:latin typeface="Arial" pitchFamily="34" charset="0"/>
                <a:cs typeface="Arial" pitchFamily="34" charset="0"/>
              </a:rPr>
              <a:t>The Earth is not stationary. It is always </a:t>
            </a:r>
            <a:r>
              <a:rPr lang="en-IE" b="1" dirty="0">
                <a:latin typeface="Arial" pitchFamily="34" charset="0"/>
                <a:cs typeface="Arial" pitchFamily="34" charset="0"/>
              </a:rPr>
              <a:t>spinning</a:t>
            </a:r>
            <a:r>
              <a:rPr lang="en-IE" dirty="0">
                <a:latin typeface="Arial" pitchFamily="34" charset="0"/>
                <a:cs typeface="Arial" pitchFamily="34" charset="0"/>
              </a:rPr>
              <a:t> on it’s own </a:t>
            </a:r>
            <a:r>
              <a:rPr lang="en-IE" b="1" dirty="0">
                <a:latin typeface="Arial" pitchFamily="34" charset="0"/>
                <a:cs typeface="Arial" pitchFamily="34" charset="0"/>
              </a:rPr>
              <a:t>axis</a:t>
            </a:r>
            <a:r>
              <a:rPr lang="en-IE" dirty="0">
                <a:latin typeface="Arial" pitchFamily="34" charset="0"/>
                <a:cs typeface="Arial" pitchFamily="34" charset="0"/>
              </a:rPr>
              <a:t>. It takes </a:t>
            </a:r>
            <a:r>
              <a:rPr lang="en-IE" b="1" dirty="0">
                <a:latin typeface="Arial" pitchFamily="34" charset="0"/>
                <a:cs typeface="Arial" pitchFamily="34" charset="0"/>
              </a:rPr>
              <a:t>24 hours</a:t>
            </a:r>
            <a:r>
              <a:rPr lang="en-IE" dirty="0">
                <a:latin typeface="Arial" pitchFamily="34" charset="0"/>
                <a:cs typeface="Arial" pitchFamily="34" charset="0"/>
              </a:rPr>
              <a:t> for the Earth to fully spin around. This is why our day is 24 hours long!</a:t>
            </a:r>
          </a:p>
          <a:p>
            <a:endParaRPr lang="en-IE" sz="2400" b="1" dirty="0">
              <a:latin typeface="Arial" pitchFamily="34" charset="0"/>
              <a:cs typeface="Arial" pitchFamily="34" charset="0"/>
            </a:endParaRPr>
          </a:p>
          <a:p>
            <a:r>
              <a:rPr lang="en-IE" dirty="0">
                <a:latin typeface="Arial" pitchFamily="34" charset="0"/>
                <a:cs typeface="Arial" pitchFamily="34" charset="0"/>
              </a:rPr>
              <a:t>The Earth also rotates around the sun. It </a:t>
            </a:r>
            <a:r>
              <a:rPr lang="en-IE" b="1" dirty="0">
                <a:latin typeface="Arial" pitchFamily="34" charset="0"/>
                <a:cs typeface="Arial" pitchFamily="34" charset="0"/>
              </a:rPr>
              <a:t>takes 365 ¼ days to orbit the sun. </a:t>
            </a:r>
          </a:p>
          <a:p>
            <a:endParaRPr lang="en-IE" b="1"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sz="2400" b="1" dirty="0">
              <a:solidFill>
                <a:schemeClr val="tx2"/>
              </a:solidFill>
              <a:latin typeface="Arial" pitchFamily="34" charset="0"/>
              <a:cs typeface="Arial" pitchFamily="34" charset="0"/>
            </a:endParaRPr>
          </a:p>
          <a:p>
            <a:endParaRPr lang="en-IE" dirty="0">
              <a:latin typeface="Arial" pitchFamily="34" charset="0"/>
              <a:cs typeface="Arial" pitchFamily="34" charset="0"/>
            </a:endParaRPr>
          </a:p>
        </p:txBody>
      </p:sp>
      <p:sp>
        <p:nvSpPr>
          <p:cNvPr id="6" name="Oval 5"/>
          <p:cNvSpPr/>
          <p:nvPr/>
        </p:nvSpPr>
        <p:spPr>
          <a:xfrm>
            <a:off x="1115616" y="4772404"/>
            <a:ext cx="6264696" cy="744827"/>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p:cNvSpPr/>
          <p:nvPr/>
        </p:nvSpPr>
        <p:spPr>
          <a:xfrm>
            <a:off x="3888194" y="4130982"/>
            <a:ext cx="1310174" cy="1215823"/>
          </a:xfrm>
          <a:prstGeom prst="ellipse">
            <a:avLst/>
          </a:prstGeom>
          <a:gradFill flip="none" rotWithShape="1">
            <a:gsLst>
              <a:gs pos="0">
                <a:srgbClr val="FFF200"/>
              </a:gs>
              <a:gs pos="45000">
                <a:srgbClr val="FF7A00"/>
              </a:gs>
              <a:gs pos="70000">
                <a:srgbClr val="FF0300"/>
              </a:gs>
              <a:gs pos="83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Sun</a:t>
            </a:r>
          </a:p>
        </p:txBody>
      </p:sp>
      <p:cxnSp>
        <p:nvCxnSpPr>
          <p:cNvPr id="19" name="Straight Arrow Connector 18"/>
          <p:cNvCxnSpPr/>
          <p:nvPr/>
        </p:nvCxnSpPr>
        <p:spPr>
          <a:xfrm flipH="1">
            <a:off x="2195736" y="4738893"/>
            <a:ext cx="432048" cy="33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1056" y="5582967"/>
            <a:ext cx="387138"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981800" y="4126512"/>
            <a:ext cx="914400" cy="2034322"/>
            <a:chOff x="6981800" y="4126512"/>
            <a:chExt cx="914400" cy="2034322"/>
          </a:xfrm>
        </p:grpSpPr>
        <p:sp>
          <p:nvSpPr>
            <p:cNvPr id="2" name="Oval 1"/>
            <p:cNvSpPr/>
            <p:nvPr/>
          </p:nvSpPr>
          <p:spPr>
            <a:xfrm>
              <a:off x="6981800" y="4687617"/>
              <a:ext cx="914400" cy="914400"/>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Earth</a:t>
              </a:r>
            </a:p>
          </p:txBody>
        </p:sp>
        <p:sp>
          <p:nvSpPr>
            <p:cNvPr id="25" name="Curved Up Arrow 24"/>
            <p:cNvSpPr/>
            <p:nvPr/>
          </p:nvSpPr>
          <p:spPr>
            <a:xfrm rot="16004535">
              <a:off x="7537519" y="4300378"/>
              <a:ext cx="269538" cy="26525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6" name="Curved Up Arrow 25"/>
            <p:cNvSpPr/>
            <p:nvPr/>
          </p:nvSpPr>
          <p:spPr>
            <a:xfrm rot="5400000">
              <a:off x="7198706" y="4328508"/>
              <a:ext cx="291203"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28" name="Straight Connector 27"/>
            <p:cNvCxnSpPr/>
            <p:nvPr/>
          </p:nvCxnSpPr>
          <p:spPr>
            <a:xfrm flipH="1">
              <a:off x="7347351" y="4126512"/>
              <a:ext cx="179381" cy="2034322"/>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112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94165" y="5053764"/>
            <a:ext cx="6264696" cy="1011888"/>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854" y="980728"/>
            <a:ext cx="6768482" cy="2677656"/>
          </a:xfrm>
          <a:prstGeom prst="rect">
            <a:avLst/>
          </a:prstGeom>
          <a:noFill/>
        </p:spPr>
        <p:txBody>
          <a:bodyPr wrap="square" rtlCol="0">
            <a:spAutoFit/>
          </a:bodyPr>
          <a:lstStyle/>
          <a:p>
            <a:pPr marL="342900" indent="-342900">
              <a:buAutoNum type="arabicPeriod"/>
            </a:pPr>
            <a:r>
              <a:rPr lang="en-IE" sz="2400" b="1" dirty="0">
                <a:solidFill>
                  <a:schemeClr val="tx2"/>
                </a:solidFill>
                <a:latin typeface="Arial" pitchFamily="34" charset="0"/>
                <a:cs typeface="Arial" pitchFamily="34" charset="0"/>
              </a:rPr>
              <a:t>Orbits of the Earth, Moon and Sun</a:t>
            </a:r>
          </a:p>
          <a:p>
            <a:endParaRPr lang="en-IE" sz="2400" dirty="0">
              <a:solidFill>
                <a:schemeClr val="tx2"/>
              </a:solidFill>
              <a:latin typeface="Arial" pitchFamily="34" charset="0"/>
              <a:cs typeface="Arial" pitchFamily="34" charset="0"/>
            </a:endParaRPr>
          </a:p>
          <a:p>
            <a:r>
              <a:rPr lang="en-IE" sz="2400" dirty="0">
                <a:solidFill>
                  <a:schemeClr val="tx2"/>
                </a:solidFill>
                <a:latin typeface="Arial" pitchFamily="34" charset="0"/>
                <a:cs typeface="Arial" pitchFamily="34" charset="0"/>
              </a:rPr>
              <a:t>Moon</a:t>
            </a:r>
          </a:p>
          <a:p>
            <a:endParaRPr lang="en-IE" b="1" dirty="0">
              <a:latin typeface="Arial" pitchFamily="34" charset="0"/>
              <a:cs typeface="Arial" pitchFamily="34" charset="0"/>
            </a:endParaRPr>
          </a:p>
          <a:p>
            <a:r>
              <a:rPr lang="en-IE" dirty="0">
                <a:latin typeface="Arial" pitchFamily="34" charset="0"/>
                <a:cs typeface="Arial" pitchFamily="34" charset="0"/>
              </a:rPr>
              <a:t>The moon is the only satellite to orbit the Earth.</a:t>
            </a:r>
          </a:p>
          <a:p>
            <a:r>
              <a:rPr lang="en-IE" dirty="0">
                <a:latin typeface="Arial" pitchFamily="34" charset="0"/>
                <a:cs typeface="Arial" pitchFamily="34" charset="0"/>
              </a:rPr>
              <a:t>It takes approximately </a:t>
            </a:r>
            <a:r>
              <a:rPr lang="en-IE" b="1" dirty="0">
                <a:latin typeface="Arial" pitchFamily="34" charset="0"/>
                <a:cs typeface="Arial" pitchFamily="34" charset="0"/>
              </a:rPr>
              <a:t>28 days </a:t>
            </a:r>
            <a:r>
              <a:rPr lang="en-IE" dirty="0">
                <a:latin typeface="Arial" pitchFamily="34" charset="0"/>
                <a:cs typeface="Arial" pitchFamily="34" charset="0"/>
              </a:rPr>
              <a:t>for the moon to </a:t>
            </a:r>
            <a:r>
              <a:rPr lang="en-IE" b="1" dirty="0">
                <a:latin typeface="Arial" pitchFamily="34" charset="0"/>
                <a:cs typeface="Arial" pitchFamily="34" charset="0"/>
              </a:rPr>
              <a:t>orbit the Earth.</a:t>
            </a:r>
          </a:p>
          <a:p>
            <a:endParaRPr lang="en-IE" sz="2400" b="1" dirty="0">
              <a:solidFill>
                <a:schemeClr val="tx2"/>
              </a:solidFill>
              <a:latin typeface="Arial" pitchFamily="34" charset="0"/>
              <a:cs typeface="Arial" pitchFamily="34" charset="0"/>
            </a:endParaRPr>
          </a:p>
          <a:p>
            <a:endParaRPr lang="en-IE" dirty="0">
              <a:latin typeface="Arial" pitchFamily="34" charset="0"/>
              <a:cs typeface="Arial" pitchFamily="34" charset="0"/>
            </a:endParaRPr>
          </a:p>
        </p:txBody>
      </p:sp>
      <p:grpSp>
        <p:nvGrpSpPr>
          <p:cNvPr id="5" name="Group 4"/>
          <p:cNvGrpSpPr/>
          <p:nvPr/>
        </p:nvGrpSpPr>
        <p:grpSpPr>
          <a:xfrm>
            <a:off x="2058361" y="3406674"/>
            <a:ext cx="1368152" cy="3294180"/>
            <a:chOff x="6981800" y="4126512"/>
            <a:chExt cx="914400" cy="2034322"/>
          </a:xfrm>
        </p:grpSpPr>
        <p:sp>
          <p:nvSpPr>
            <p:cNvPr id="6" name="Oval 5"/>
            <p:cNvSpPr/>
            <p:nvPr/>
          </p:nvSpPr>
          <p:spPr>
            <a:xfrm>
              <a:off x="6981800" y="4687617"/>
              <a:ext cx="914400" cy="914400"/>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Earth</a:t>
              </a:r>
            </a:p>
          </p:txBody>
        </p:sp>
        <p:sp>
          <p:nvSpPr>
            <p:cNvPr id="7" name="Curved Up Arrow 6"/>
            <p:cNvSpPr/>
            <p:nvPr/>
          </p:nvSpPr>
          <p:spPr>
            <a:xfrm rot="16004535">
              <a:off x="7537519" y="4300378"/>
              <a:ext cx="269538" cy="26525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Curved Up Arrow 7"/>
            <p:cNvSpPr/>
            <p:nvPr/>
          </p:nvSpPr>
          <p:spPr>
            <a:xfrm rot="5400000">
              <a:off x="7198706" y="4328508"/>
              <a:ext cx="291203"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9" name="Straight Connector 8"/>
            <p:cNvCxnSpPr/>
            <p:nvPr/>
          </p:nvCxnSpPr>
          <p:spPr>
            <a:xfrm flipH="1">
              <a:off x="7347351" y="4126512"/>
              <a:ext cx="179381" cy="2034322"/>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
        <p:nvSpPr>
          <p:cNvPr id="14" name="Moon 13"/>
          <p:cNvSpPr/>
          <p:nvPr/>
        </p:nvSpPr>
        <p:spPr>
          <a:xfrm>
            <a:off x="5076056" y="4864899"/>
            <a:ext cx="432048" cy="504056"/>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6" name="Straight Arrow Connector 15"/>
          <p:cNvCxnSpPr/>
          <p:nvPr/>
        </p:nvCxnSpPr>
        <p:spPr>
          <a:xfrm flipH="1">
            <a:off x="4355976" y="4871195"/>
            <a:ext cx="57606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89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7853" y="980728"/>
            <a:ext cx="7416555" cy="1846659"/>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2. Moon phases and the Lunar Cycle</a:t>
            </a:r>
          </a:p>
          <a:p>
            <a:endParaRPr lang="en-IE" b="1" dirty="0">
              <a:latin typeface="Arial" pitchFamily="34" charset="0"/>
              <a:cs typeface="Arial" pitchFamily="34" charset="0"/>
            </a:endParaRPr>
          </a:p>
          <a:p>
            <a:r>
              <a:rPr lang="en-IE" dirty="0">
                <a:latin typeface="Arial" pitchFamily="34" charset="0"/>
                <a:cs typeface="Arial" pitchFamily="34" charset="0"/>
              </a:rPr>
              <a:t>The orbit of the moon around the Earth is known as the Moon’s cycle or </a:t>
            </a:r>
            <a:r>
              <a:rPr lang="en-IE" b="1" dirty="0">
                <a:latin typeface="Arial" pitchFamily="34" charset="0"/>
                <a:cs typeface="Arial" pitchFamily="34" charset="0"/>
              </a:rPr>
              <a:t>Lunar cycle</a:t>
            </a:r>
            <a:r>
              <a:rPr lang="en-IE" dirty="0">
                <a:latin typeface="Arial" pitchFamily="34" charset="0"/>
                <a:cs typeface="Arial" pitchFamily="34" charset="0"/>
              </a:rPr>
              <a:t>.</a:t>
            </a:r>
          </a:p>
          <a:p>
            <a:r>
              <a:rPr lang="en-IE" dirty="0">
                <a:latin typeface="Arial" pitchFamily="34" charset="0"/>
                <a:cs typeface="Arial" pitchFamily="34" charset="0"/>
              </a:rPr>
              <a:t>The moon is made visible to us by the reflection of the sun’s light off its surface. The shape of the moon changes because of this reflection.</a:t>
            </a:r>
          </a:p>
        </p:txBody>
      </p:sp>
      <p:pic>
        <p:nvPicPr>
          <p:cNvPr id="6" name="Picture 5" descr="http://www.bobthealien.co.uk/phasesnew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924944"/>
            <a:ext cx="4307233" cy="3060918"/>
          </a:xfrm>
          <a:prstGeom prst="rect">
            <a:avLst/>
          </a:prstGeom>
          <a:noFill/>
          <a:ln>
            <a:noFill/>
          </a:ln>
        </p:spPr>
      </p:pic>
    </p:spTree>
    <p:extLst>
      <p:ext uri="{BB962C8B-B14F-4D97-AF65-F5344CB8AC3E}">
        <p14:creationId xmlns:p14="http://schemas.microsoft.com/office/powerpoint/2010/main" val="364485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853" y="980728"/>
            <a:ext cx="7273159" cy="2677656"/>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3. Gravity!</a:t>
            </a:r>
            <a:endParaRPr lang="en-IE" sz="2400" dirty="0">
              <a:latin typeface="Arial" pitchFamily="34" charset="0"/>
              <a:cs typeface="Arial" pitchFamily="34" charset="0"/>
            </a:endParaRPr>
          </a:p>
          <a:p>
            <a:endParaRPr lang="en-IE" dirty="0">
              <a:latin typeface="Arial" pitchFamily="34" charset="0"/>
              <a:cs typeface="Arial" pitchFamily="34" charset="0"/>
            </a:endParaRPr>
          </a:p>
          <a:p>
            <a:r>
              <a:rPr lang="en-IE" dirty="0">
                <a:latin typeface="Arial" pitchFamily="34" charset="0"/>
                <a:cs typeface="Arial" pitchFamily="34" charset="0"/>
              </a:rPr>
              <a:t>Gravity is a </a:t>
            </a:r>
            <a:r>
              <a:rPr lang="en-IE" b="1" dirty="0">
                <a:latin typeface="Arial" pitchFamily="34" charset="0"/>
                <a:cs typeface="Arial" pitchFamily="34" charset="0"/>
              </a:rPr>
              <a:t>force. </a:t>
            </a:r>
            <a:r>
              <a:rPr lang="en-IE" dirty="0">
                <a:latin typeface="Arial" pitchFamily="34" charset="0"/>
                <a:cs typeface="Arial" pitchFamily="34" charset="0"/>
              </a:rPr>
              <a:t>Like a magnet, it is a force of attraction which </a:t>
            </a:r>
            <a:r>
              <a:rPr lang="en-IE" b="1" dirty="0">
                <a:latin typeface="Arial" pitchFamily="34" charset="0"/>
                <a:cs typeface="Arial" pitchFamily="34" charset="0"/>
              </a:rPr>
              <a:t>pulls</a:t>
            </a:r>
            <a:r>
              <a:rPr lang="en-IE" dirty="0">
                <a:latin typeface="Arial" pitchFamily="34" charset="0"/>
                <a:cs typeface="Arial" pitchFamily="34" charset="0"/>
              </a:rPr>
              <a:t> two masses together.</a:t>
            </a:r>
          </a:p>
          <a:p>
            <a:r>
              <a:rPr lang="en-IE" dirty="0">
                <a:latin typeface="Arial" pitchFamily="34" charset="0"/>
                <a:cs typeface="Arial" pitchFamily="34" charset="0"/>
              </a:rPr>
              <a:t>The Earth, Moon and Sun all have </a:t>
            </a:r>
            <a:r>
              <a:rPr lang="en-IE" b="1" dirty="0">
                <a:latin typeface="Arial" pitchFamily="34" charset="0"/>
                <a:cs typeface="Arial" pitchFamily="34" charset="0"/>
              </a:rPr>
              <a:t>mass</a:t>
            </a:r>
            <a:r>
              <a:rPr lang="en-IE" dirty="0">
                <a:latin typeface="Arial" pitchFamily="34" charset="0"/>
                <a:cs typeface="Arial" pitchFamily="34" charset="0"/>
              </a:rPr>
              <a:t>. We even have mass!</a:t>
            </a:r>
          </a:p>
          <a:p>
            <a:r>
              <a:rPr lang="en-IE" dirty="0">
                <a:latin typeface="Arial" pitchFamily="34" charset="0"/>
                <a:cs typeface="Arial" pitchFamily="34" charset="0"/>
              </a:rPr>
              <a:t>The force of gravity keeps us rooted to the Earth so we don’t float away and keeps the Moon in Orbit around the Earth. The Sun’s mass is much bigger and keeps the Earth in orbit around it.</a:t>
            </a:r>
          </a:p>
          <a:p>
            <a:endParaRPr lang="en-IE" dirty="0">
              <a:latin typeface="Arial" pitchFamily="34" charset="0"/>
              <a:cs typeface="Arial"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4091"/>
          <a:stretch/>
        </p:blipFill>
        <p:spPr>
          <a:xfrm>
            <a:off x="2123728" y="3284984"/>
            <a:ext cx="4183360" cy="2786265"/>
          </a:xfrm>
          <a:prstGeom prst="rect">
            <a:avLst/>
          </a:prstGeom>
        </p:spPr>
      </p:pic>
    </p:spTree>
    <p:extLst>
      <p:ext uri="{BB962C8B-B14F-4D97-AF65-F5344CB8AC3E}">
        <p14:creationId xmlns:p14="http://schemas.microsoft.com/office/powerpoint/2010/main" val="367505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854" y="938716"/>
            <a:ext cx="7056514" cy="2215991"/>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4. Gravity and the tide</a:t>
            </a:r>
          </a:p>
          <a:p>
            <a:endParaRPr lang="en-IE" sz="2400" b="1" dirty="0">
              <a:solidFill>
                <a:schemeClr val="tx2"/>
              </a:solidFill>
              <a:latin typeface="Arial" pitchFamily="34" charset="0"/>
              <a:cs typeface="Arial" pitchFamily="34" charset="0"/>
            </a:endParaRPr>
          </a:p>
          <a:p>
            <a:r>
              <a:rPr lang="en-IE" dirty="0">
                <a:latin typeface="Arial" pitchFamily="34" charset="0"/>
                <a:cs typeface="Arial" pitchFamily="34" charset="0"/>
              </a:rPr>
              <a:t>The rise and fall of water along our coast is what we call the </a:t>
            </a:r>
            <a:r>
              <a:rPr lang="en-IE" b="1" dirty="0">
                <a:latin typeface="Arial" pitchFamily="34" charset="0"/>
                <a:cs typeface="Arial" pitchFamily="34" charset="0"/>
              </a:rPr>
              <a:t>tide</a:t>
            </a:r>
            <a:r>
              <a:rPr lang="en-IE" dirty="0">
                <a:latin typeface="Arial" pitchFamily="34" charset="0"/>
                <a:cs typeface="Arial" pitchFamily="34" charset="0"/>
              </a:rPr>
              <a:t>.</a:t>
            </a:r>
          </a:p>
          <a:p>
            <a:r>
              <a:rPr lang="en-IE" dirty="0">
                <a:latin typeface="Arial" pitchFamily="34" charset="0"/>
                <a:cs typeface="Arial" pitchFamily="34" charset="0"/>
              </a:rPr>
              <a:t>What controls this water moving is the forces of gravity we have just discussed!</a:t>
            </a:r>
          </a:p>
          <a:p>
            <a:r>
              <a:rPr lang="en-IE" dirty="0">
                <a:latin typeface="Arial" pitchFamily="34" charset="0"/>
                <a:cs typeface="Arial" pitchFamily="34" charset="0"/>
              </a:rPr>
              <a:t>The moon pulls the water surrounding the Earth closer to it. This forms a </a:t>
            </a:r>
            <a:r>
              <a:rPr lang="en-IE" dirty="0" err="1">
                <a:latin typeface="Arial" pitchFamily="34" charset="0"/>
                <a:cs typeface="Arial" pitchFamily="34" charset="0"/>
              </a:rPr>
              <a:t>buldge</a:t>
            </a:r>
            <a:r>
              <a:rPr lang="en-IE" dirty="0">
                <a:latin typeface="Arial" pitchFamily="34" charset="0"/>
                <a:cs typeface="Arial" pitchFamily="34" charset="0"/>
              </a:rPr>
              <a:t> of water on the side of the Earth nearest the moon.</a:t>
            </a:r>
          </a:p>
        </p:txBody>
      </p:sp>
      <p:sp>
        <p:nvSpPr>
          <p:cNvPr id="2" name="Oval 1"/>
          <p:cNvSpPr/>
          <p:nvPr/>
        </p:nvSpPr>
        <p:spPr>
          <a:xfrm>
            <a:off x="5220072" y="3933056"/>
            <a:ext cx="1656184" cy="1480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Moon 6"/>
          <p:cNvSpPr/>
          <p:nvPr/>
        </p:nvSpPr>
        <p:spPr>
          <a:xfrm>
            <a:off x="2667126" y="4417009"/>
            <a:ext cx="432048" cy="504056"/>
          </a:xfrm>
          <a:prstGeom prst="moon">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3356972" y="4767176"/>
            <a:ext cx="1887312" cy="307777"/>
          </a:xfrm>
          <a:prstGeom prst="rect">
            <a:avLst/>
          </a:prstGeom>
          <a:noFill/>
        </p:spPr>
        <p:txBody>
          <a:bodyPr wrap="none" rtlCol="0">
            <a:spAutoFit/>
          </a:bodyPr>
          <a:lstStyle/>
          <a:p>
            <a:r>
              <a:rPr lang="en-IE" sz="1400" b="1" dirty="0"/>
              <a:t>More water = high tide</a:t>
            </a:r>
          </a:p>
        </p:txBody>
      </p:sp>
      <p:grpSp>
        <p:nvGrpSpPr>
          <p:cNvPr id="11" name="Group 10"/>
          <p:cNvGrpSpPr/>
          <p:nvPr/>
        </p:nvGrpSpPr>
        <p:grpSpPr>
          <a:xfrm>
            <a:off x="5364088" y="3026311"/>
            <a:ext cx="1368152" cy="3294180"/>
            <a:chOff x="6981800" y="4126512"/>
            <a:chExt cx="914400" cy="2034322"/>
          </a:xfrm>
        </p:grpSpPr>
        <p:sp>
          <p:nvSpPr>
            <p:cNvPr id="12" name="Oval 11"/>
            <p:cNvSpPr/>
            <p:nvPr/>
          </p:nvSpPr>
          <p:spPr>
            <a:xfrm>
              <a:off x="6981800" y="4687617"/>
              <a:ext cx="914400" cy="914400"/>
            </a:xfrm>
            <a:prstGeom prst="ellipse">
              <a:avLst/>
            </a:prstGeom>
            <a:gradFill>
              <a:gsLst>
                <a:gs pos="0">
                  <a:schemeClr val="tx2"/>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Earth</a:t>
              </a:r>
            </a:p>
          </p:txBody>
        </p:sp>
        <p:sp>
          <p:nvSpPr>
            <p:cNvPr id="13" name="Curved Up Arrow 12"/>
            <p:cNvSpPr/>
            <p:nvPr/>
          </p:nvSpPr>
          <p:spPr>
            <a:xfrm rot="16004535">
              <a:off x="7537519" y="4300378"/>
              <a:ext cx="269538" cy="26525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Curved Up Arrow 13"/>
            <p:cNvSpPr/>
            <p:nvPr/>
          </p:nvSpPr>
          <p:spPr>
            <a:xfrm rot="5400000">
              <a:off x="7198706" y="4328508"/>
              <a:ext cx="291203"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15" name="Straight Connector 14"/>
            <p:cNvCxnSpPr/>
            <p:nvPr/>
          </p:nvCxnSpPr>
          <p:spPr>
            <a:xfrm flipH="1">
              <a:off x="7347351" y="4126512"/>
              <a:ext cx="179381" cy="2034322"/>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a:stCxn id="2" idx="2"/>
          </p:cNvCxnSpPr>
          <p:nvPr/>
        </p:nvCxnSpPr>
        <p:spPr>
          <a:xfrm flipH="1">
            <a:off x="3707904" y="4673401"/>
            <a:ext cx="1512168" cy="18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07904" y="4293096"/>
            <a:ext cx="1476366" cy="307777"/>
          </a:xfrm>
          <a:prstGeom prst="rect">
            <a:avLst/>
          </a:prstGeom>
          <a:noFill/>
        </p:spPr>
        <p:txBody>
          <a:bodyPr wrap="none" rtlCol="0">
            <a:spAutoFit/>
          </a:bodyPr>
          <a:lstStyle/>
          <a:p>
            <a:r>
              <a:rPr lang="en-IE" sz="1400" b="1" dirty="0">
                <a:solidFill>
                  <a:srgbClr val="FF0000"/>
                </a:solidFill>
              </a:rPr>
              <a:t>Gravitational pull</a:t>
            </a:r>
          </a:p>
        </p:txBody>
      </p:sp>
    </p:spTree>
    <p:extLst>
      <p:ext uri="{BB962C8B-B14F-4D97-AF65-F5344CB8AC3E}">
        <p14:creationId xmlns:p14="http://schemas.microsoft.com/office/powerpoint/2010/main" val="74528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854" y="938716"/>
            <a:ext cx="7056514" cy="2954655"/>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4. Gravity and the tide</a:t>
            </a:r>
          </a:p>
          <a:p>
            <a:endParaRPr lang="en-IE" dirty="0">
              <a:latin typeface="Arial" pitchFamily="34" charset="0"/>
              <a:cs typeface="Arial" pitchFamily="34" charset="0"/>
            </a:endParaRPr>
          </a:p>
          <a:p>
            <a:r>
              <a:rPr lang="en-IE" dirty="0">
                <a:latin typeface="Arial" pitchFamily="34" charset="0"/>
                <a:cs typeface="Arial" pitchFamily="34" charset="0"/>
              </a:rPr>
              <a:t>The type of tide we observe, depends on the </a:t>
            </a:r>
            <a:r>
              <a:rPr lang="en-IE" b="1" dirty="0">
                <a:latin typeface="Arial" pitchFamily="34" charset="0"/>
                <a:cs typeface="Arial" pitchFamily="34" charset="0"/>
              </a:rPr>
              <a:t>distance</a:t>
            </a:r>
            <a:r>
              <a:rPr lang="en-IE" dirty="0">
                <a:latin typeface="Arial" pitchFamily="34" charset="0"/>
                <a:cs typeface="Arial" pitchFamily="34" charset="0"/>
              </a:rPr>
              <a:t> of the Earth from the Sun and the Moon and the </a:t>
            </a:r>
            <a:r>
              <a:rPr lang="en-IE" b="1" dirty="0">
                <a:latin typeface="Arial" pitchFamily="34" charset="0"/>
                <a:cs typeface="Arial" pitchFamily="34" charset="0"/>
              </a:rPr>
              <a:t>alignment</a:t>
            </a:r>
            <a:r>
              <a:rPr lang="en-IE" dirty="0">
                <a:latin typeface="Arial" pitchFamily="34" charset="0"/>
                <a:cs typeface="Arial" pitchFamily="34" charset="0"/>
              </a:rPr>
              <a:t> of the Sun and the moon. </a:t>
            </a:r>
          </a:p>
          <a:p>
            <a:r>
              <a:rPr lang="en-IE" dirty="0">
                <a:latin typeface="Arial" pitchFamily="34" charset="0"/>
                <a:cs typeface="Arial" pitchFamily="34" charset="0"/>
              </a:rPr>
              <a:t>The distance and alignment are constantly changing. This is because these objects are constantly spinning, orbiting and rotating.</a:t>
            </a:r>
          </a:p>
          <a:p>
            <a:r>
              <a:rPr lang="en-IE" dirty="0">
                <a:latin typeface="Arial" pitchFamily="34" charset="0"/>
                <a:cs typeface="Arial" pitchFamily="34" charset="0"/>
              </a:rPr>
              <a:t>This results in tidal cycles and different tidal heights.</a:t>
            </a:r>
          </a:p>
          <a:p>
            <a:endParaRPr lang="en-IE" dirty="0">
              <a:latin typeface="Arial" pitchFamily="34" charset="0"/>
              <a:cs typeface="Arial" pitchFamily="34" charset="0"/>
            </a:endParaRP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717032"/>
            <a:ext cx="4608512" cy="2448272"/>
          </a:xfrm>
          <a:prstGeom prst="rect">
            <a:avLst/>
          </a:prstGeom>
          <a:noFill/>
          <a:ln>
            <a:noFill/>
          </a:ln>
        </p:spPr>
      </p:pic>
    </p:spTree>
    <p:extLst>
      <p:ext uri="{BB962C8B-B14F-4D97-AF65-F5344CB8AC3E}">
        <p14:creationId xmlns:p14="http://schemas.microsoft.com/office/powerpoint/2010/main" val="429059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xfrm>
            <a:off x="457200" y="6356351"/>
            <a:ext cx="4618856"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GB" altLang="en-US" sz="1400" dirty="0"/>
              <a:t>Explorers Education Programme: </a:t>
            </a:r>
            <a:r>
              <a:rPr lang="en-IE" altLang="en-US" sz="1400" dirty="0"/>
              <a:t>www.explorers.ie</a:t>
            </a:r>
            <a:endParaRPr lang="en-GB" altLang="en-US" sz="1400" dirty="0"/>
          </a:p>
          <a:p>
            <a:endParaRPr lang="en-GB" altLang="en-US" sz="1400" dirty="0"/>
          </a:p>
        </p:txBody>
      </p:sp>
      <p:pic>
        <p:nvPicPr>
          <p:cNvPr id="2051" name="Picture 8" descr="Explorers Education Programme Logo"/>
          <p:cNvPicPr>
            <a:picLocks noGrp="1" noChangeAspect="1" noChangeArrowheads="1"/>
          </p:cNvPicPr>
          <p:nvPr/>
        </p:nvPicPr>
        <p:blipFill>
          <a:blip r:embed="rId3" cstate="print">
            <a:extLst>
              <a:ext uri="{28A0092B-C50C-407E-A947-70E740481C1C}">
                <a14:useLocalDpi xmlns:a14="http://schemas.microsoft.com/office/drawing/2010/main" val="0"/>
              </a:ext>
            </a:extLst>
          </a:blip>
          <a:srcRect r="18527"/>
          <a:stretch>
            <a:fillRect/>
          </a:stretch>
        </p:blipFill>
        <p:spPr bwMode="auto">
          <a:xfrm>
            <a:off x="8101013" y="6165304"/>
            <a:ext cx="601662" cy="5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51881" y="963199"/>
            <a:ext cx="7874821" cy="1569660"/>
          </a:xfrm>
          <a:prstGeom prst="rect">
            <a:avLst/>
          </a:prstGeom>
          <a:noFill/>
        </p:spPr>
        <p:txBody>
          <a:bodyPr wrap="square" rtlCol="0">
            <a:spAutoFit/>
          </a:bodyPr>
          <a:lstStyle/>
          <a:p>
            <a:r>
              <a:rPr lang="en-IE" sz="2400" b="1" dirty="0">
                <a:solidFill>
                  <a:schemeClr val="tx2"/>
                </a:solidFill>
                <a:latin typeface="Arial" pitchFamily="34" charset="0"/>
                <a:cs typeface="Arial" pitchFamily="34" charset="0"/>
              </a:rPr>
              <a:t>5. Types of tide</a:t>
            </a:r>
          </a:p>
          <a:p>
            <a:endParaRPr lang="en-IE" dirty="0">
              <a:latin typeface="Arial" pitchFamily="34" charset="0"/>
              <a:cs typeface="Arial" pitchFamily="34" charset="0"/>
            </a:endParaRPr>
          </a:p>
          <a:p>
            <a:r>
              <a:rPr lang="en-IE" b="1" dirty="0">
                <a:latin typeface="Arial" pitchFamily="34" charset="0"/>
                <a:cs typeface="Arial" pitchFamily="34" charset="0"/>
              </a:rPr>
              <a:t>High tide </a:t>
            </a:r>
            <a:r>
              <a:rPr lang="en-IE" dirty="0">
                <a:latin typeface="Arial" pitchFamily="34" charset="0"/>
                <a:cs typeface="Arial" pitchFamily="34" charset="0"/>
              </a:rPr>
              <a:t>= the highest level the water reaches before it starts to fall.</a:t>
            </a:r>
          </a:p>
          <a:p>
            <a:r>
              <a:rPr lang="en-IE" b="1" dirty="0">
                <a:latin typeface="Arial" pitchFamily="34" charset="0"/>
                <a:cs typeface="Arial" pitchFamily="34" charset="0"/>
              </a:rPr>
              <a:t>Low tide </a:t>
            </a:r>
            <a:r>
              <a:rPr lang="en-IE" dirty="0">
                <a:latin typeface="Arial" pitchFamily="34" charset="0"/>
                <a:cs typeface="Arial" pitchFamily="34" charset="0"/>
              </a:rPr>
              <a:t>= the lowest level the water reaches before it begins to rise.</a:t>
            </a:r>
          </a:p>
          <a:p>
            <a:endParaRPr lang="en-IE" dirty="0">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92" y="2855043"/>
            <a:ext cx="8280400" cy="2707640"/>
          </a:xfrm>
          <a:prstGeom prst="rect">
            <a:avLst/>
          </a:prstGeom>
        </p:spPr>
      </p:pic>
    </p:spTree>
    <p:extLst>
      <p:ext uri="{BB962C8B-B14F-4D97-AF65-F5344CB8AC3E}">
        <p14:creationId xmlns:p14="http://schemas.microsoft.com/office/powerpoint/2010/main" val="290674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2386</Words>
  <Application>Microsoft Office PowerPoint</Application>
  <PresentationFormat>On-screen Show (4:3)</PresentationFormat>
  <Paragraphs>138</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The tides &amp;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tides &amp; me</dc:title>
  <dc:creator>Joanne</dc:creator>
  <cp:lastModifiedBy>cushla</cp:lastModifiedBy>
  <cp:revision>49</cp:revision>
  <dcterms:created xsi:type="dcterms:W3CDTF">2015-09-18T12:43:43Z</dcterms:created>
  <dcterms:modified xsi:type="dcterms:W3CDTF">2020-03-31T01:55:40Z</dcterms:modified>
</cp:coreProperties>
</file>